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72" r:id="rId5"/>
    <p:sldId id="260" r:id="rId6"/>
    <p:sldId id="267" r:id="rId7"/>
    <p:sldId id="263" r:id="rId8"/>
    <p:sldId id="264" r:id="rId9"/>
    <p:sldId id="265" r:id="rId10"/>
    <p:sldId id="261" r:id="rId11"/>
    <p:sldId id="276" r:id="rId12"/>
    <p:sldId id="277" r:id="rId13"/>
    <p:sldId id="273" r:id="rId14"/>
    <p:sldId id="266" r:id="rId15"/>
    <p:sldId id="278" r:id="rId16"/>
    <p:sldId id="280" r:id="rId17"/>
    <p:sldId id="269" r:id="rId18"/>
    <p:sldId id="281" r:id="rId19"/>
    <p:sldId id="282" r:id="rId20"/>
    <p:sldId id="268" r:id="rId21"/>
    <p:sldId id="270" r:id="rId22"/>
    <p:sldId id="283" r:id="rId23"/>
    <p:sldId id="289" r:id="rId24"/>
    <p:sldId id="290" r:id="rId25"/>
    <p:sldId id="286" r:id="rId26"/>
    <p:sldId id="285" r:id="rId27"/>
    <p:sldId id="284" r:id="rId28"/>
    <p:sldId id="287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8B62-586E-41CE-9CED-8A0422BDC327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AD0A-7253-4DFB-B79E-F3329BB05A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86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8B62-586E-41CE-9CED-8A0422BDC327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AD0A-7253-4DFB-B79E-F3329BB05A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86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8B62-586E-41CE-9CED-8A0422BDC327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AD0A-7253-4DFB-B79E-F3329BB05A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888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8B62-586E-41CE-9CED-8A0422BDC327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AD0A-7253-4DFB-B79E-F3329BB05A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02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8B62-586E-41CE-9CED-8A0422BDC327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AD0A-7253-4DFB-B79E-F3329BB05A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957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8B62-586E-41CE-9CED-8A0422BDC327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AD0A-7253-4DFB-B79E-F3329BB05A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966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8B62-586E-41CE-9CED-8A0422BDC327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AD0A-7253-4DFB-B79E-F3329BB05A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0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8B62-586E-41CE-9CED-8A0422BDC327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AD0A-7253-4DFB-B79E-F3329BB05A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59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8B62-586E-41CE-9CED-8A0422BDC327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AD0A-7253-4DFB-B79E-F3329BB05A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00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8B62-586E-41CE-9CED-8A0422BDC327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AD0A-7253-4DFB-B79E-F3329BB05A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3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8B62-586E-41CE-9CED-8A0422BDC327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AD0A-7253-4DFB-B79E-F3329BB05A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754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98B62-586E-41CE-9CED-8A0422BDC327}" type="datetimeFigureOut">
              <a:rPr lang="ru-RU" smtClean="0"/>
              <a:t>12.02.2023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AD0A-7253-4DFB-B79E-F3329BB05A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48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o.ru/constructor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o.ru/constructor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o.ru/Normativnie_dokumenti.ht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91490" y="1124727"/>
            <a:ext cx="719051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Федеральная образовательная 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программа (ФООП)   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как инструмент реализации государственной политики в сфере общего образования</a:t>
            </a:r>
          </a:p>
        </p:txBody>
      </p:sp>
      <p:pic>
        <p:nvPicPr>
          <p:cNvPr id="5" name="Picture 4" descr="https://static.edsoo.ru/projects/edsoo/assets/images/logo-minprosvet@2x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74785" b="-3814"/>
          <a:stretch/>
        </p:blipFill>
        <p:spPr bwMode="auto">
          <a:xfrm>
            <a:off x="3859733" y="4375847"/>
            <a:ext cx="2208558" cy="171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103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Rectangle 270"/>
          <p:cNvSpPr/>
          <p:nvPr/>
        </p:nvSpPr>
        <p:spPr>
          <a:xfrm>
            <a:off x="2432597" y="2109518"/>
            <a:ext cx="3615286" cy="48069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Целевой  раздел</a:t>
            </a:r>
            <a:endParaRPr lang="ru-RU" sz="1100" dirty="0">
              <a:solidFill>
                <a:srgbClr val="FF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32022" y="706672"/>
            <a:ext cx="777240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ФООП НОО, ООО,  СОО  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– 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это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учебно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- методическая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документация для школ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32022" y="2584985"/>
            <a:ext cx="7370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пояснительная записка;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32022" y="3349211"/>
            <a:ext cx="73706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планируемые результаты освоения обучающимися ФООП;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86689" y="4510240"/>
            <a:ext cx="78970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система оценки достижения планируемых результатов освоения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ФООП; 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543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463"/>
            <a:ext cx="9144000" cy="6858000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Rectangle 270"/>
          <p:cNvSpPr/>
          <p:nvPr/>
        </p:nvSpPr>
        <p:spPr>
          <a:xfrm>
            <a:off x="1698681" y="745791"/>
            <a:ext cx="6163773" cy="48069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С</a:t>
            </a:r>
            <a: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одержательный </a:t>
            </a: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раздел  </a:t>
            </a:r>
            <a:endParaRPr lang="ru-RU" sz="1100" dirty="0">
              <a:solidFill>
                <a:srgbClr val="FF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42857" y="2736502"/>
            <a:ext cx="73706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программа формирования универсальных учебных действий у обучающихся;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942857" y="1486981"/>
            <a:ext cx="78970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федеральные рабочие программы учебных предметов; 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42857" y="4284333"/>
            <a:ext cx="78970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федеральная рабочая программа воспитания. 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934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Rectangle 270"/>
          <p:cNvSpPr/>
          <p:nvPr/>
        </p:nvSpPr>
        <p:spPr>
          <a:xfrm>
            <a:off x="1676400" y="792719"/>
            <a:ext cx="5791199" cy="48069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О</a:t>
            </a:r>
            <a: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рганизационный </a:t>
            </a: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раздел  </a:t>
            </a:r>
            <a:endParaRPr lang="ru-RU" sz="1100" dirty="0">
              <a:solidFill>
                <a:srgbClr val="FF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86690" y="1465204"/>
            <a:ext cx="7370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федеральный учебный план; 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42857" y="3039856"/>
            <a:ext cx="73706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федеральный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календарный 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учебный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график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;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32022" y="2005539"/>
            <a:ext cx="78970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ф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едеральный план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внеурочной деятельности;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942857" y="4284152"/>
            <a:ext cx="80764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ф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едеральный календарный 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план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воспитательной работы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4048938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778271"/>
            <a:ext cx="67194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Arial Black" panose="020B0A04020102020204" pitchFamily="34" charset="0"/>
              </a:rPr>
              <a:t>ОБЯЗАТЕЛЬНЫЕ ФЕДЕРАЛЬНЫЕ РАБОЧИЕ ПРОГРАММЫ ПО УЧЕБНЫМ ПРЕДМЕТАМ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53490" y="1978600"/>
            <a:ext cx="5555673" cy="181588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u="sng" dirty="0">
                <a:solidFill>
                  <a:srgbClr val="FF0000"/>
                </a:solidFill>
                <a:latin typeface="Arial Black" panose="020B0A04020102020204" pitchFamily="34" charset="0"/>
              </a:rPr>
              <a:t>НОО </a:t>
            </a:r>
            <a:endParaRPr lang="ru-RU" sz="2800" u="sng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РУССКИЙ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ЯЗЫК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ЛИТЕРАТУРНОЕ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ЧТЕНИЕ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ОКРУЖАЮЩИЙ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МИР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36071" y="4086870"/>
            <a:ext cx="7190510" cy="181588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ООО, СОО </a:t>
            </a:r>
          </a:p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РУССКИЙ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ЯЗЫК, ЛИТЕРАТУРА, </a:t>
            </a:r>
          </a:p>
          <a:p>
            <a:pPr algn="ctr"/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ИСТОРИЯ, ОБЩЕСТВОЗНАНИЕ, </a:t>
            </a:r>
          </a:p>
          <a:p>
            <a:pPr algn="ctr"/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ГЕОГРАФИЯ,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ОБЖ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889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97527" y="861629"/>
            <a:ext cx="759229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Федеральные рабочие программы учебных предметов обеспечивают достижение планируемых результатов освоения ФООП и 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разработаны на основе соответствующих требований ФГОС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к результатам освоения программ начального общего, основного общего, среднего общего образования </a:t>
            </a:r>
          </a:p>
        </p:txBody>
      </p:sp>
    </p:spTree>
    <p:extLst>
      <p:ext uri="{BB962C8B-B14F-4D97-AF65-F5344CB8AC3E}">
        <p14:creationId xmlns:p14="http://schemas.microsoft.com/office/powerpoint/2010/main" val="212590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338"/>
            <a:ext cx="8930215" cy="6697662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45127" y="930947"/>
            <a:ext cx="767541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На портале Единого содержания общего образования осуществляется доработка и обновление конструктора рабочих программ – удобного бесплатного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онлайн сервиса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для индивидуализации федеральных рабочих программ по учебным предметам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: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hlinkClick r:id="rId3"/>
              </a:rPr>
              <a:t>https://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hlinkClick r:id="rId3"/>
              </a:rPr>
              <a:t>edsoo.ru/constructor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endParaRPr lang="ru-RU" sz="24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3074" name="Picture 2" descr="На главную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464" y="5091617"/>
            <a:ext cx="4635324" cy="1219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14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338"/>
            <a:ext cx="8930215" cy="6697662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85320" y="1126605"/>
            <a:ext cx="78278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  Конструктор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рабочих программ закрыт на доработку для обновления под Федеральные основные общеобразовательные программы. </a:t>
            </a:r>
            <a:r>
              <a:rPr lang="ru-RU" sz="2800" u="sng" dirty="0">
                <a:solidFill>
                  <a:srgbClr val="FF0000"/>
                </a:solidFill>
                <a:latin typeface="Arial Black" panose="020B0A04020102020204" pitchFamily="34" charset="0"/>
              </a:rPr>
              <a:t>Новая версия конструктора будет </a:t>
            </a:r>
            <a:r>
              <a:rPr lang="ru-RU" sz="2800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доступна 30 </a:t>
            </a:r>
            <a:r>
              <a:rPr lang="ru-RU" sz="2800" u="sng" dirty="0">
                <a:solidFill>
                  <a:srgbClr val="FF0000"/>
                </a:solidFill>
                <a:latin typeface="Arial Black" panose="020B0A04020102020204" pitchFamily="34" charset="0"/>
              </a:rPr>
              <a:t>марта 2023 года.  </a:t>
            </a: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hlinkClick r:id="rId3"/>
              </a:rPr>
              <a:t>https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hlinkClick r:id="rId3"/>
              </a:rPr>
              <a:t>://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hlinkClick r:id="rId3"/>
              </a:rPr>
              <a:t>edsoo.ru/constructor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endParaRPr lang="ru-RU" sz="24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3074" name="Picture 2" descr="На главную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722" y="4335107"/>
            <a:ext cx="5954769" cy="1566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23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224955" y="2671128"/>
            <a:ext cx="720130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 </a:t>
            </a:r>
            <a:r>
              <a:rPr lang="ru-RU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ФОП </a:t>
            </a:r>
            <a:r>
              <a:rPr lang="ru-RU" sz="2400" dirty="0">
                <a:solidFill>
                  <a:srgbClr val="FF0000"/>
                </a:solidFill>
                <a:latin typeface="Arial Black" panose="020B0A04020102020204" pitchFamily="34" charset="0"/>
              </a:rPr>
              <a:t>НОО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представлены </a:t>
            </a:r>
            <a:r>
              <a:rPr lang="ru-RU" sz="2400" u="sng" dirty="0">
                <a:solidFill>
                  <a:srgbClr val="FF0000"/>
                </a:solidFill>
                <a:latin typeface="Arial Black" panose="020B0A04020102020204" pitchFamily="34" charset="0"/>
              </a:rPr>
              <a:t>пять вариантов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федерального учебного плана с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учётом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режима работы школы, языка обучения, возможности изучения родного языка/родной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литературы.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59209" y="791170"/>
            <a:ext cx="63257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Федеральные учебные планы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53582" y="1362029"/>
            <a:ext cx="79440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ФООП всех уровней образования содержат несколько вариантов федеральных учебных планов.</a:t>
            </a:r>
          </a:p>
        </p:txBody>
      </p:sp>
      <p:pic>
        <p:nvPicPr>
          <p:cNvPr id="7" name="Picture 4" descr="https://static.edsoo.ru/projects/edsoo/assets/images/logo-minprosvet@2x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74785" b="-3814"/>
          <a:stretch/>
        </p:blipFill>
        <p:spPr bwMode="auto">
          <a:xfrm>
            <a:off x="3713018" y="4966549"/>
            <a:ext cx="1717963" cy="1515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801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37"/>
            <a:ext cx="9144000" cy="6858000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975573" y="1466790"/>
            <a:ext cx="750340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 </a:t>
            </a:r>
            <a:r>
              <a:rPr lang="ru-RU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ФОП ООО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представлены </a:t>
            </a:r>
            <a:r>
              <a:rPr lang="ru-RU" sz="2400" u="sng" dirty="0">
                <a:solidFill>
                  <a:srgbClr val="FF0000"/>
                </a:solidFill>
                <a:latin typeface="Arial Black" panose="020B0A04020102020204" pitchFamily="34" charset="0"/>
              </a:rPr>
              <a:t>шесть вариантов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федерального учебного плана. Предлагаются варианты для 5-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и 6-ти дневной учебной недели, с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учётом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изучения второго иностранного языка, родного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языка/родной литературы.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59209" y="791170"/>
            <a:ext cx="63257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Федеральные учебные планы</a:t>
            </a:r>
          </a:p>
        </p:txBody>
      </p:sp>
      <p:pic>
        <p:nvPicPr>
          <p:cNvPr id="7" name="Picture 4" descr="https://static.edsoo.ru/projects/edsoo/assets/images/logo-minprosvet@2x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74785" b="-3814"/>
          <a:stretch/>
        </p:blipFill>
        <p:spPr bwMode="auto">
          <a:xfrm>
            <a:off x="3859733" y="4375847"/>
            <a:ext cx="1945322" cy="171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185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37"/>
            <a:ext cx="9144000" cy="6858000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51772" y="1201762"/>
            <a:ext cx="750340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 </a:t>
            </a:r>
            <a:r>
              <a:rPr lang="ru-RU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ФОП СОО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представлены </a:t>
            </a:r>
            <a:r>
              <a:rPr lang="ru-RU" sz="2400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19 </a:t>
            </a:r>
            <a:r>
              <a:rPr lang="ru-RU" sz="2400" u="sng" dirty="0">
                <a:solidFill>
                  <a:srgbClr val="FF0000"/>
                </a:solidFill>
                <a:latin typeface="Arial Black" panose="020B0A04020102020204" pitchFamily="34" charset="0"/>
              </a:rPr>
              <a:t>вариантов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федерального учебного плана. Для каждого из профилей обучения предлагается от двух до семи вариантов учебного плана с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учётом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соблюдения требований ФГОС среднего общего образования: включение не менее 13 учебных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предметов (русский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язык,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литература, математика, информатика,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иностранный язык,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физика, химия, биология, история,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обществознание,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география, физкультура, ОБЖ)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и изучение не менее 2 учебных предметов на углубленном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уровне.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31143" y="678542"/>
            <a:ext cx="63257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Федеральные учебные планы</a:t>
            </a:r>
          </a:p>
        </p:txBody>
      </p:sp>
      <p:pic>
        <p:nvPicPr>
          <p:cNvPr id="7" name="Picture 4" descr="https://static.edsoo.ru/projects/edsoo/assets/images/logo-minprosvet@2x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74785" b="-3814"/>
          <a:stretch/>
        </p:blipFill>
        <p:spPr bwMode="auto">
          <a:xfrm>
            <a:off x="460375" y="346209"/>
            <a:ext cx="1370768" cy="1044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63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69818" y="1041875"/>
            <a:ext cx="77446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   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 конце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сентября 2022 года  Госдума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приняла закон о «золотом стандарте» образования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.</a:t>
            </a:r>
          </a:p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Согласно документу, с 1 сентября 2023 года во всех школах вводятся федеральные основные общеобразовательные программы (ФООП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).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Picture 58"/>
          <p:cNvPicPr/>
          <p:nvPr/>
        </p:nvPicPr>
        <p:blipFill>
          <a:blip r:embed="rId3"/>
          <a:stretch>
            <a:fillRect/>
          </a:stretch>
        </p:blipFill>
        <p:spPr>
          <a:xfrm>
            <a:off x="3089564" y="4378035"/>
            <a:ext cx="3699163" cy="19673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66200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42109" y="792493"/>
            <a:ext cx="767541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 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При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реализации 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большинства  вариантов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федерального учебного плана </a:t>
            </a:r>
            <a:r>
              <a:rPr lang="ru-RU" sz="2600" dirty="0">
                <a:solidFill>
                  <a:srgbClr val="FF0000"/>
                </a:solidFill>
                <a:latin typeface="Arial Black" panose="020B0A04020102020204" pitchFamily="34" charset="0"/>
              </a:rPr>
              <a:t>количество часов на физическую культуру составляет 2,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третий час рекомендуется реализовывать образовательной организацией </a:t>
            </a:r>
            <a:r>
              <a:rPr lang="ru-RU" sz="2600" u="sng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за </a:t>
            </a:r>
            <a:r>
              <a:rPr lang="ru-RU" sz="2600" u="sng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счёт </a:t>
            </a:r>
            <a:r>
              <a:rPr lang="ru-RU" sz="2600" u="sng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часов внеурочной деятельности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и (или) за 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счёт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посещения обучающимися спортивных секций школьных спортивных клубов, включая использование учебных модулей по видам 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спорта. </a:t>
            </a:r>
            <a:endParaRPr lang="ru-RU" sz="26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947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45126" y="562215"/>
            <a:ext cx="786938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Приказ </a:t>
            </a:r>
            <a:r>
              <a:rPr lang="ru-RU" sz="2400" dirty="0">
                <a:solidFill>
                  <a:srgbClr val="FF0000"/>
                </a:solidFill>
                <a:latin typeface="Arial Black" panose="020B0A04020102020204" pitchFamily="34" charset="0"/>
              </a:rPr>
              <a:t>Министерства образования и науки Алтайского края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от 27.12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. 2022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№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88 - П </a:t>
            </a:r>
            <a:r>
              <a:rPr lang="ru-RU" sz="2400" u="sng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«Об утверждении размеров нормативов бюджетного финансирования реализации общеобразовательных программ в общеобразовательных организациях Алтайского края на 2023 год»,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утверждены размеры нормативов бюджетного финансирования реализации образовательных программ в общеобразовательных организациях по 5 дневной учебной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неделе.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 </a:t>
            </a:r>
          </a:p>
          <a:p>
            <a:r>
              <a:rPr lang="ru-RU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В связи с выше изложенным необходимо организовать работу общеобразовательных организаций по переходу на </a:t>
            </a:r>
            <a:r>
              <a:rPr lang="ru-RU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5 -  </a:t>
            </a:r>
            <a:r>
              <a:rPr lang="ru-RU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дневную учебную неделю с 01.09.2023 года.</a:t>
            </a:r>
            <a:endParaRPr lang="ru-RU" sz="2400" b="0" i="0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6929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69819" y="695511"/>
            <a:ext cx="767541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ФЕДЕРАЛЬНЫЙ </a:t>
            </a:r>
            <a:r>
              <a:rPr lang="ru-RU" sz="2600" dirty="0">
                <a:solidFill>
                  <a:srgbClr val="FF0000"/>
                </a:solidFill>
                <a:latin typeface="Arial Black" panose="020B0A04020102020204" pitchFamily="34" charset="0"/>
              </a:rPr>
              <a:t>КАЛЕНДАРНЫЙ УЧЕБНЫЙ ГРАФИК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72836" y="1871071"/>
            <a:ext cx="767541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Организация образовательной деятельности – по учебным четвертям.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Продолжительность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учебного года — 34 недели, в 1 классе — 33 недели.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Учебный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год начинается 1 сентября, заканчивается 20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мая.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607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69819" y="695511"/>
            <a:ext cx="767541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ФЕДЕРАЛЬНЫЙ </a:t>
            </a:r>
            <a:r>
              <a:rPr lang="ru-RU" sz="2600" dirty="0">
                <a:solidFill>
                  <a:srgbClr val="FF0000"/>
                </a:solidFill>
                <a:latin typeface="Arial Black" panose="020B0A04020102020204" pitchFamily="34" charset="0"/>
              </a:rPr>
              <a:t>КАЛЕНДАРНЫЙ УЧЕБНЫЙ ГРАФИК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66801" y="1879009"/>
            <a:ext cx="724592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Продолжительность учебных четвертей: </a:t>
            </a:r>
            <a:endParaRPr lang="ru-RU" sz="2800" u="sng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I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четверть – 8 учебных недель;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II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четверть – 8 учебных недель;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III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четверть – 10 учебных недель (для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2 - 11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кл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.), 9 учебных недель (для 1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кл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.);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IV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четверть – 8 учебных недель.</a:t>
            </a:r>
          </a:p>
        </p:txBody>
      </p:sp>
    </p:spTree>
    <p:extLst>
      <p:ext uri="{BB962C8B-B14F-4D97-AF65-F5344CB8AC3E}">
        <p14:creationId xmlns:p14="http://schemas.microsoft.com/office/powerpoint/2010/main" val="14136298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69819" y="695511"/>
            <a:ext cx="767541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ФЕДЕРАЛЬНЫЙ </a:t>
            </a:r>
            <a:r>
              <a:rPr lang="ru-RU" sz="2600" dirty="0">
                <a:solidFill>
                  <a:srgbClr val="FF0000"/>
                </a:solidFill>
                <a:latin typeface="Arial Black" panose="020B0A04020102020204" pitchFamily="34" charset="0"/>
              </a:rPr>
              <a:t>КАЛЕНДАРНЫЙ УЧЕБНЫЙ ГРАФИК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92727" y="1732526"/>
            <a:ext cx="817418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Продолжительность </a:t>
            </a:r>
            <a:r>
              <a:rPr lang="ru-RU" sz="2800" u="sng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каникул: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по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окончании I, II, III четверти – 9 календарных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дней,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дополнительные каникулы – 9 календарных дней (для 1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кл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.);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по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окончании учебного года (летние каникулы) – не менее 8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недель.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0506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42109" y="792493"/>
            <a:ext cx="767541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2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Приказ </a:t>
            </a:r>
            <a:r>
              <a:rPr lang="ru-RU" sz="2600" dirty="0">
                <a:solidFill>
                  <a:srgbClr val="FF0000"/>
                </a:solidFill>
                <a:latin typeface="Arial Black" panose="020B0A04020102020204" pitchFamily="34" charset="0"/>
              </a:rPr>
              <a:t>Министерства просвещения Российской Федерации от 07.10.2022 № 888 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«О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внесении изменений в Порядок организации и осуществления образовательной деятельности по основным общеобразовательным программам - образовательным программам начального общего, основного общего и среднего общего образования, 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утверждённый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приказом Министерства просвещения Российской Федерации от 22 марта 2021 г. № 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115»</a:t>
            </a:r>
            <a:endParaRPr lang="ru-RU" sz="26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(Зарегистрирован 10.11.2022 № 70899)</a:t>
            </a:r>
          </a:p>
        </p:txBody>
      </p:sp>
    </p:spTree>
    <p:extLst>
      <p:ext uri="{BB962C8B-B14F-4D97-AF65-F5344CB8AC3E}">
        <p14:creationId xmlns:p14="http://schemas.microsoft.com/office/powerpoint/2010/main" val="16481747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24344" y="570820"/>
            <a:ext cx="805641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 </a:t>
            </a:r>
            <a:r>
              <a:rPr lang="ru-RU" sz="2600" dirty="0" err="1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Минпросвещения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официально определило понятие </a:t>
            </a:r>
            <a:r>
              <a:rPr lang="ru-RU" sz="2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«домашнее задание».</a:t>
            </a:r>
            <a:endParaRPr lang="ru-RU" sz="26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4344" y="1711082"/>
            <a:ext cx="79871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«Самостоятельная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подготовка обучающихся к занятиям, выполнение обучающимися заданий, данных педагогическими работниками в рамках образовательной программы для выполнения во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внеучебное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время (далее - домашнее задание), осуществляются обучающимися в домашних и иных условиях, в том числе в цифровой образовательной среде, и предусматривают выполнение обучающимися письменных и устных, практических, творческих, </a:t>
            </a:r>
            <a:r>
              <a:rPr lang="ru-RU" sz="2400" u="sng" dirty="0">
                <a:solidFill>
                  <a:srgbClr val="FF0000"/>
                </a:solidFill>
                <a:latin typeface="Arial Black" panose="020B0A04020102020204" pitchFamily="34" charset="0"/>
              </a:rPr>
              <a:t>проектных, исследовательских </a:t>
            </a:r>
            <a:r>
              <a:rPr lang="ru-RU" sz="2400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работ»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.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917997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37"/>
            <a:ext cx="9144000" cy="6858000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80654" y="1014166"/>
            <a:ext cx="767541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 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«Определение объёма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домашних заданий осуществляется педагогическими работниками в соответствии с санитарно-эпидемиологическими требованиями и правилами, гигиеническими нормативами с 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учётом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возрастных, психофизических особенностей, способностей и интересов 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обучающихся».</a:t>
            </a:r>
            <a:endParaRPr lang="ru-RU" sz="26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endParaRPr lang="ru-RU" sz="26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0817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657"/>
            <a:ext cx="9144000" cy="6858000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42109" y="618503"/>
            <a:ext cx="767541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</a:t>
            </a:r>
            <a:r>
              <a:rPr lang="ru-RU" sz="2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План  работы  руководителей  ШМО </a:t>
            </a:r>
            <a:endParaRPr lang="ru-RU" sz="26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06581" y="1064594"/>
            <a:ext cx="77308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Создание  рабочей  группы по  введению ФООП НОО,  ООО,  СОО; 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03562" y="2018701"/>
            <a:ext cx="77308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Приведение  в  соответствие с ФООП НОО,  ООО,  СОО учебников и  учебных  пособий; 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69815" y="4339604"/>
            <a:ext cx="773083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Участие  в федеральных  и  региональных просветительских мероприятиях по  введению  ФООП НОО,  ООО,  СОО.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31270" y="3357343"/>
            <a:ext cx="80079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Изучение предметного  содержания ФООП НОО, ООО,  СОО; 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551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28254" y="958611"/>
            <a:ext cx="777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Одним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из инициаторов закона стал депутат Государственной Думы от Челябинской области, первый заместитель Председателя Комитета по просвещению Госдумы, академик Михаил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Берулава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.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Он отметил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, что 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создание единого образовательного пространства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– это возвращение к советской системе образования и восстановление её лучших практик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8961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69818" y="1679048"/>
            <a:ext cx="7772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Создание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единого образовательного пространства во всей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стране;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Формирование единого содержания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образования;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Устранение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барьеров для учеников при переходе из школы в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школу.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71600" y="733567"/>
            <a:ext cx="67683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Цели  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внедрения ФООП</a:t>
            </a:r>
          </a:p>
        </p:txBody>
      </p:sp>
    </p:spTree>
    <p:extLst>
      <p:ext uri="{BB962C8B-B14F-4D97-AF65-F5344CB8AC3E}">
        <p14:creationId xmlns:p14="http://schemas.microsoft.com/office/powerpoint/2010/main" val="1509405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762000" y="659011"/>
            <a:ext cx="793865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ВНЕСЕНИЕ ИЗМЕНЕНИЙ № 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ФЗ - 273 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«Об образовании в Российской Федерации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»</a:t>
            </a:r>
          </a:p>
          <a:p>
            <a:endParaRPr lang="ru-RU" sz="2800" dirty="0" smtClean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Федеральный закон </a:t>
            </a:r>
          </a:p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от 24 сентября 2022 г. № 371-ФЗ «О внесении изменений в Федеральный закон «Об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образовании в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Российской Федерации» и статью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1 Федерального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закона «Об обязательных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требованиях в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Российской Федерации»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3725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14399" y="778639"/>
            <a:ext cx="789709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  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Введение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ФООП 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является обязательным с 1 сентября 2023 г.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для обучающихся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1 - 11 классов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всех образовательных организаций, реализующих образовательные </a:t>
            </a:r>
          </a:p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программы начального общего, основного общего, среднего общего образования</a:t>
            </a:r>
          </a:p>
        </p:txBody>
      </p:sp>
      <p:pic>
        <p:nvPicPr>
          <p:cNvPr id="6" name="Picture 58"/>
          <p:cNvPicPr/>
          <p:nvPr/>
        </p:nvPicPr>
        <p:blipFill>
          <a:blip r:embed="rId3"/>
          <a:stretch>
            <a:fillRect/>
          </a:stretch>
        </p:blipFill>
        <p:spPr>
          <a:xfrm>
            <a:off x="3435927" y="4447308"/>
            <a:ext cx="3699163" cy="19673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56667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836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83673" y="714743"/>
            <a:ext cx="7938654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Минпросвещения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России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утвердило федеральные образовательные программы начального, основного и среднего общего образования: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приказ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Минпросвещения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России от 16 ноября 2022 г.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№ 992</a:t>
            </a:r>
          </a:p>
          <a:p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hlinkClick r:id="rId3"/>
              </a:rPr>
              <a:t>https://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hlinkClick r:id="rId3"/>
              </a:rPr>
              <a:t>edsoo.ru/Normativnie_dokumenti.htm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приказ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Минпросвещения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России от 16 ноября 2022 г. №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993</a:t>
            </a:r>
          </a:p>
          <a:p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hlinkClick r:id="rId3"/>
              </a:rPr>
              <a:t>https://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hlinkClick r:id="rId3"/>
              </a:rPr>
              <a:t>edsoo.ru/Normativnie_dokumenti.htm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приказ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Минпросвещения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России от 23 ноября 2022 г. №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1014</a:t>
            </a:r>
          </a:p>
          <a:p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hlinkClick r:id="rId3"/>
              </a:rPr>
              <a:t>https://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hlinkClick r:id="rId3"/>
              </a:rPr>
              <a:t>edsoo.ru/Normativnie_dokumenti.htm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endParaRPr lang="ru-RU" dirty="0"/>
          </a:p>
        </p:txBody>
      </p:sp>
      <p:pic>
        <p:nvPicPr>
          <p:cNvPr id="5" name="Picture 4" descr="https://static.edsoo.ru/projects/edsoo/assets/images/logo-minprosvet@2x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74785" b="-3814"/>
          <a:stretch/>
        </p:blipFill>
        <p:spPr bwMode="auto">
          <a:xfrm>
            <a:off x="7666960" y="5237018"/>
            <a:ext cx="1130676" cy="99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064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48145" y="695742"/>
            <a:ext cx="839585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осуществляющие образовательную деятельность по имеющим государственную аккредитацию образовательным программам начального общего, основного общего, среднего общего образования должны будут </a:t>
            </a:r>
            <a:r>
              <a:rPr lang="ru-RU" sz="2400" b="1" u="sng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1 января 2023 года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разрабатывать образовательные программы в </a:t>
            </a:r>
            <a:r>
              <a:rPr lang="ru-RU" sz="2400" i="1" u="sng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соответствии с федеральными государственными образовательными стандартами и соответствующими федеральными основными общеобразовательными программами </a:t>
            </a:r>
            <a:endParaRPr lang="ru-RU" sz="2400" i="1" u="sng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подп. "б" п. 3 ст. 1 Федерального закона от 24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сентября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 г. №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371- ФЗ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Picture 4" descr="https://static.edsoo.ru/projects/edsoo/assets/images/logo-minprosvet@2x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74785" b="-3814"/>
          <a:stretch/>
        </p:blipFill>
        <p:spPr bwMode="auto">
          <a:xfrm>
            <a:off x="7639251" y="5410833"/>
            <a:ext cx="1130676" cy="99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954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AutoShape 2" descr="https://s13.stc.yc.kpcdn.net/share/i/4/2443533/wr-75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928254" y="847866"/>
            <a:ext cx="775854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Действующие основные общеобразовательные программы должны быть приведены в соответствие с федеральными основными общеобразовательными программами </a:t>
            </a: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800" b="1" u="sng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сентября 2023 года</a:t>
            </a: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b="1" dirty="0" smtClean="0">
              <a:solidFill>
                <a:srgbClr val="FF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ч. 4 ст. 3 Федерального закона от 24 сентября 2022 г. №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371- ФЗ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Picture 4" descr="https://static.edsoo.ru/projects/edsoo/assets/images/logo-minprosvet@2x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74785" b="-3814"/>
          <a:stretch/>
        </p:blipFill>
        <p:spPr bwMode="auto">
          <a:xfrm>
            <a:off x="7079673" y="4718890"/>
            <a:ext cx="1717963" cy="1515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94950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1063</Words>
  <Application>Microsoft Office PowerPoint</Application>
  <PresentationFormat>Экран (4:3)</PresentationFormat>
  <Paragraphs>89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Arial Black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zavuch</dc:creator>
  <cp:lastModifiedBy>Пользователь Windows</cp:lastModifiedBy>
  <cp:revision>33</cp:revision>
  <dcterms:created xsi:type="dcterms:W3CDTF">2023-02-06T04:22:06Z</dcterms:created>
  <dcterms:modified xsi:type="dcterms:W3CDTF">2023-02-12T04:07:17Z</dcterms:modified>
</cp:coreProperties>
</file>