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6" r:id="rId4"/>
    <p:sldId id="273" r:id="rId5"/>
    <p:sldId id="274" r:id="rId6"/>
    <p:sldId id="275" r:id="rId7"/>
    <p:sldId id="278" r:id="rId8"/>
    <p:sldId id="279" r:id="rId9"/>
    <p:sldId id="280" r:id="rId10"/>
    <p:sldId id="281" r:id="rId11"/>
    <p:sldId id="282" r:id="rId12"/>
    <p:sldId id="258" r:id="rId13"/>
    <p:sldId id="283" r:id="rId14"/>
    <p:sldId id="284" r:id="rId15"/>
    <p:sldId id="287" r:id="rId16"/>
    <p:sldId id="288" r:id="rId17"/>
    <p:sldId id="289" r:id="rId18"/>
    <p:sldId id="290" r:id="rId19"/>
    <p:sldId id="285" r:id="rId20"/>
    <p:sldId id="305" r:id="rId21"/>
    <p:sldId id="286" r:id="rId22"/>
    <p:sldId id="291" r:id="rId23"/>
    <p:sldId id="292" r:id="rId24"/>
    <p:sldId id="293" r:id="rId25"/>
    <p:sldId id="294" r:id="rId26"/>
    <p:sldId id="308" r:id="rId27"/>
    <p:sldId id="295" r:id="rId28"/>
    <p:sldId id="296" r:id="rId29"/>
    <p:sldId id="298" r:id="rId30"/>
    <p:sldId id="299" r:id="rId31"/>
    <p:sldId id="297" r:id="rId32"/>
    <p:sldId id="300" r:id="rId33"/>
    <p:sldId id="301" r:id="rId34"/>
    <p:sldId id="302" r:id="rId35"/>
    <p:sldId id="303" r:id="rId36"/>
    <p:sldId id="304" r:id="rId37"/>
    <p:sldId id="306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18E2A-53AB-4EAC-BBC8-09BAD269AF3F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442F3-61AC-4225-BD3B-22B52DFE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gosreestr.ru/registry/primernaya-adaptirovannaya-osnovnaya-obshheobrazovatelnaya-programma-nachalnogo-obshhego-obrazovaniya-obuchayushhixsya-s-umstvennoj-otstalostyu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gosreestr.ru/registry/primernaya-adaptirovannaya-osnovnaya-obshheobrazovatelnaya-programma-nachalnogo-obshhego-obrazovaniya-obuchayushhixsya-s-zaderzhkoj-psixicheskogo-razvitiya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784976" cy="288275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Методические аспекты проектирования адаптированных основных общеобразовательных программ по ФГОС ОВЗ и ФГОС О у/о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733256"/>
            <a:ext cx="4283968" cy="112474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Сапронова Ольга Ивановна –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координатор по инклюзии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«Мамонтовская СОШ»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komus.ucoz.ru/202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27784" cy="1471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Распорядительный акт образовательной организации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602128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Об обучении детей с ОВЗ и детей-инвалидов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 основании предоставленных заключений ПМПК, медицинских справок, МСЭ и заявлений родителей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ПРИКАЗЫВАЮ:</a:t>
            </a: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 1.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Организовать обучение детям с ограниченными возможностями здоровья по  адаптированной основной  общеобразовательной программе  для обучающихся с задержкой психического развития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в  инклюзивных классах:  </a:t>
            </a:r>
          </a:p>
          <a:p>
            <a:pPr>
              <a:buNone/>
            </a:pP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          Ф.И.О., класс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 2.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Организовать обучение детям с ограниченными возможностями здоровья по  адаптированной основной  общеобразовательной программе  для обучающихся с тяжёлыми нарушениями речи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в  инклюзивных классах: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 3.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Организовать обучение детям с ограниченными возможностями здоровья по  адаптированной основной  общеобразовательной программе  для обучающихся с нарушениями опорно-двигательного аппарата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в  инклюзивных классах: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П. 4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Организовать обучение детям с ограниченными возможностями здоровья по  адаптированной основной  общеобразовательной программе  для обучающихся с умственной отсталостью (интеллектуальными нарушениями) 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в  инклюзивных классах: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 5.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 основании медицинской справки организовать обучение детям с ограниченными возможностями здоровья по  адаптированной основной  общеобразовательной программе  для обучающихся с задержкой психического развития по индивидуальному плану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на дому: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П. 6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 основании решения ПМПК, медицинской справки и заявления родителей организовать обучение детям с ограниченными возможностями здоровья по  адаптированной основной  общеобразовательной программе  для обучающихся с расстройствами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спектра  по индивидуальному плану 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на дому: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П. 7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 основании решения ПМПК, медицинской справки и заявления родителей организовать обучение детям с ограниченными возможностями здоровья по  адаптированной основной  общеобразовательной программе  для обучающихся с нарушениями опорно-двигательного аппарата  по индивидуальному плану 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на дому: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П. 8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основании медицинской справки и заявления родителей организовать обучение по  основной  общеобразовательной программе  по индивидуальному плану в форме </a:t>
            </a:r>
            <a:r>
              <a:rPr lang="ru-RU" sz="3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очно-заочного</a:t>
            </a:r>
            <a:r>
              <a:rPr lang="ru-RU" sz="3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обучения </a:t>
            </a:r>
            <a:r>
              <a:rPr lang="ru-RU" sz="3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дому:  </a:t>
            </a:r>
            <a:endParaRPr lang="ru-RU" sz="37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П. 9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 основании решения ТПМПК,  заявления родителей организовать обучение детям с ограниченными возможностями здоровья по  адаптированной основной  общеобразовательной программе  для обучающихся с умственной отсталостью по индивидуальному плану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в форме «семейное образование»: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П. 10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 основании решения ТПМПК,  заявления родителей организовать обучение детям с ограниченными возможностями здоровья по  адаптированной основной  общеобразовательной программе  для обучающихся с умеренной, тяжёлой и глубокой умственной отсталостью (интеллектуальными нарушениями), тяжёлыми и множественными нарушениями развития по специальной индивидуальной программе развития (СИПР)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в форме «семейное образование»: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П. 11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 основании решения ТПМПК,  заявления родителей организовать обучение детям с ограниченными возможностями здоровья по  адаптированной основной  общеобразовательной программе  для обучающихся с нарушениями опорно-двигательного аппарата 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в форме «семейное образование»: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9087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Адаптированная основная общеобразовательная программа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641379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Пункт 9 статьи 2 Федерального закона от 29.12.2012 N 273-ФЗ (ред. от 06.02.2020) "Об образовании в Российской Федерации»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Образовательная программа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комплекс основных характеристик образования (объем, содержание, планируемые результаты), организационно-педагогических условий и в случаях, предусмотренных настоящим Федеральным законом, форм аттестации,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а также оценочных и методических материалов</a:t>
            </a:r>
            <a:endParaRPr lang="ru-RU" altLang="ru-RU" sz="2400" dirty="0" smtClean="0"/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  <p:pic>
        <p:nvPicPr>
          <p:cNvPr id="5" name="Picture 2" descr="https://ds02.infourok.ru/uploads/ex/06f3/00033b42-b2725804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20959" cy="1268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5404" cy="4371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915816" y="4509120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https://fgosreestr.ru/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5013176"/>
            <a:ext cx="3779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Одобрена решением от 22.12.2015 г. Протокол №4/15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941169"/>
            <a:ext cx="54360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hlinkClick r:id="rId3"/>
              </a:rPr>
              <a:t>Примерная адаптированная основная общеобразовательная программа образования обучающихся с умственной отсталостью (интеллектуальными нарушениями)</a:t>
            </a:r>
            <a:endParaRPr lang="ru-RU" sz="1400" b="1" cap="all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5805264"/>
            <a:ext cx="50040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hlinkClick r:id="rId4"/>
              </a:rPr>
              <a:t>Примерная адаптированная основная общеобразовательная программа начального общего образования обучающихся с задержкой психического развития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5877272"/>
            <a:ext cx="3851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Одобрена решением от 22.12.2015 г. Протокол №4/15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АООП разрабатывается на основе ФГОС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764704"/>
          <a:ext cx="8784976" cy="5945856"/>
        </p:xfrm>
        <a:graphic>
          <a:graphicData uri="http://schemas.openxmlformats.org/drawingml/2006/table">
            <a:tbl>
              <a:tblPr/>
              <a:tblGrid>
                <a:gridCol w="4392026"/>
                <a:gridCol w="4392950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АООП НОО обучающихся с ЗПР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(вариант 7.1)</a:t>
                      </a:r>
                    </a:p>
                  </a:txBody>
                  <a:tcPr marL="10437" marR="10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АООП НОО обучающихся с УО </a:t>
                      </a:r>
                      <a:endParaRPr lang="ru-RU" sz="12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интеллектуальными нарушениями)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(вариант 1)</a:t>
                      </a:r>
                    </a:p>
                  </a:txBody>
                  <a:tcPr marL="10437" marR="10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Целевой раздел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Пояснительная записка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Планируемые результаты освоения обучающимися  с задержкой психического развития адаптированной основной общеобразовательной программы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Система оценки достижения обучающимися  с задержкой психического развития планируемых результатов освоения  адаптированной основной общеобразовательной программы  </a:t>
                      </a:r>
                    </a:p>
                  </a:txBody>
                  <a:tcPr marL="10437" marR="10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Целевой раздел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Пояснительная записка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Планируемые результаты освоения обучающимися с легкой умственной отсталостью (интеллектуальными нарушениями) адаптированной основной общеобразовательной программы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Система оценки достижения обучающимися с легкой умственной отсталостью (интеллектуальными нарушениями) планируемых результатов освоения адаптированной основной общеобразовательной программы</a:t>
                      </a:r>
                    </a:p>
                  </a:txBody>
                  <a:tcPr marL="10437" marR="10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Содержательный раздел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формирования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универсальных учебных действий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Программы отдельных учебных предметов, курсов коррекционно-развивающей области, курсов внеурочной деятельности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духовно-нравственного развития и воспитания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формирования экологической культуры, здорового и безопасного образа жизни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коррекционной работы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внеурочной деятельности</a:t>
                      </a:r>
                    </a:p>
                  </a:txBody>
                  <a:tcPr marL="10437" marR="10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Содержательный раздел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формирования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базовых учебных действий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Программы учебных предметов, курсов коррекционно-развивающей области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духовно-нравственного развития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формирования экологической культуры, здорового и безопасного образа жизни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коррекционной работы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Программа внеурочной деятельности</a:t>
                      </a:r>
                    </a:p>
                  </a:txBody>
                  <a:tcPr marL="10437" marR="10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Организационный раздел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Учебный план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Система условий реализации адаптированной основной общеобразовательной программы обучающихся с задержкой психического развития</a:t>
                      </a:r>
                    </a:p>
                  </a:txBody>
                  <a:tcPr marL="10437" marR="10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Организационный раздел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Учебный план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Система условий реализации адаптированной основной общеобразовательной программы образования обучающихся с легкой умственной отсталостью</a:t>
                      </a:r>
                    </a:p>
                  </a:txBody>
                  <a:tcPr marL="10437" marR="10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3999" cy="6982206"/>
        </p:xfrm>
        <a:graphic>
          <a:graphicData uri="http://schemas.openxmlformats.org/drawingml/2006/table">
            <a:tbl>
              <a:tblPr/>
              <a:tblGrid>
                <a:gridCol w="4571522"/>
                <a:gridCol w="4572477"/>
              </a:tblGrid>
              <a:tr h="642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АООП НОО обучающихся с ЗПР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(вариант 7.1)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АООП НОО обучающихся с УО </a:t>
                      </a:r>
                      <a:endParaRPr lang="ru-RU" sz="14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интеллектуальными нарушениями)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(вариант 1)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Содержательный раздел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Содержательный раздел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Программы отдельных учебных предметов, курсов коррекционно-развивающей области, курсов внеурочной деятельности должны содержать: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Программы учебных предметов, курсов коррекционно-развивающей области должны содержать: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Пояснительную записку, в которой конкретизируются общие цели НОО с учётом специфики учебного предмета, коррекционного курса.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Общую характеристику учебного предмета, коррекционного курса.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Описание места учебного предмета, коррекционного курса в учебном плане.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Описание ценностных ориентиров содержания учебного предмета.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 Личностные,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метапредметные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 предметные результаты освоения конкретного учебного предмета.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 Содержание учебного предмета, коррекционного курса.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Тематическое планирование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(тематическое планирование с указанием количества часов, отводимых на освоение каждой темы)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определением основных видов учебной деятельности обучающихся.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8. Описание материально-технического обеспечения образовательной деятельности.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Пояснительную записку, в которой конкретизируются общие цели образования с учётом специфики учебного предмета.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Общую характеристику учебного предмета с учётом его освоения обучающимися.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Описание места учебного предмета в учебном плане.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Личностные и предметные результаты освоения учебного предмета.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 Содержание учебного предмета.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Тематическое планирование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(календарно-тематическое)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определением основных видов учебной деятельности обучающихся.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 Описание материально-технического обеспечения образовательной деятельности.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Acer\Desktop\16b60f5c-5671-11e7-ba09-0050569c7d1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3151088" cy="4464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cer\Desktop\8bd798e1-3994-46be-b11e-99656d9ac6d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4744"/>
            <a:ext cx="3096344" cy="4464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cer\Desktop\5-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3966358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АООП ООО обучающихся с умственной отсталостью (интеллектуальными нарушениями)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Acer\Desktop\487389b9-2e6d-11e8-8c34-0050569c7d1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16832"/>
            <a:ext cx="2155929" cy="3043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Acer\Desktop\003195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636912"/>
            <a:ext cx="2223492" cy="3168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Acer\Desktop\44207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620744" cy="3414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cer\Desktop\44208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268760"/>
            <a:ext cx="2639159" cy="341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Acer\Desktop\image001_13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348880"/>
            <a:ext cx="2736304" cy="37835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При составлении тематического планирования для инклюзивного класса важно обратить внимание на наличие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сходных тем по общеобразовательной и адаптированной программе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Если таковы есть, в календарно-тематическом планировании адаптированной программы делаем перестановку тем, чтобы изучение данной темы совпадало с изучением данной темы в классе.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  <p:pic>
        <p:nvPicPr>
          <p:cNvPr id="5" name="Picture 2" descr="https://ds02.infourok.ru/uploads/ex/06f3/00033b42-b2725804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83768" cy="1623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ОБРАЗЕЦ   ОФОРМЛЕНИЯ: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1125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РУССКИЙ ЯЗЫК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Общая характеристика учебного предмета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Описание места предмета в учебном плане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Личностные и предметные результаты освоения предмета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Личностные результаты: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Предметные результаты: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 класс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 класс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 класс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 класс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 класс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Основное содержание учебного предмета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Тематическое планирование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 класс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 класс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 класс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 класс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 класс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5445224"/>
          <a:ext cx="6096000" cy="913707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581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Раздел программы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Название темы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часов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Характеристика деятельности обучающихся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39552" y="6452428"/>
            <a:ext cx="8000917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Материально-техническое обеспечение образовательной деятельности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10743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с 1 сентября 2016 года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введены в ОО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начального общего образования обучающихся с ограниченными возможностями здоровья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Федеральный государственный образовательный стандарт  образования обучающихся с умственной отсталостью (интеллектуальными нарушениями)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79208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Приказы Министерства  образования и науки Российской Федерации  от 19 декабря 2014 г. № 1598, №1599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68760"/>
            <a:ext cx="8964488" cy="15121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Направления внеурочной деятельности обучающихся с интеллектуальными нарушениями</a:t>
            </a:r>
            <a:endParaRPr lang="ru-RU" sz="2800" dirty="0"/>
          </a:p>
        </p:txBody>
      </p:sp>
      <p:pic>
        <p:nvPicPr>
          <p:cNvPr id="3" name="Picture 2" descr="https://ds02.infourok.ru/uploads/ex/06f3/00033b42-b2725804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83768" cy="162328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2828836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Духовно-нравственное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Спортивно-оздоровительное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Общекультурное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Социальное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5"/>
            <a:ext cx="8686800" cy="561662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ОБРАЗЕЦ   ОФОРМЛЕНИЯ: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Название курса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2. Планируемые результаты освоения  курса внеурочной деятельности: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Личностные результаты:</a:t>
            </a:r>
          </a:p>
          <a:p>
            <a:pPr lvl="0">
              <a:buNone/>
            </a:pP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результаты:</a:t>
            </a: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Предметные результаты: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3. Содержание курса (для 5, 6, 7, 8, 9 классов)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4. Формы организации работы: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5. Виды деятельности: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6. Тематическое планирование (для 5, 6, 7, 8, 9 классов)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6021288"/>
          <a:ext cx="7992888" cy="420624"/>
        </p:xfrm>
        <a:graphic>
          <a:graphicData uri="http://schemas.openxmlformats.org/drawingml/2006/table">
            <a:tbl>
              <a:tblPr/>
              <a:tblGrid>
                <a:gridCol w="1061628"/>
                <a:gridCol w="4266453"/>
                <a:gridCol w="2664807"/>
              </a:tblGrid>
              <a:tr h="1937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dirty="0" err="1">
                          <a:latin typeface="Times New Roman"/>
                          <a:ea typeface="Calibri"/>
                          <a:cs typeface="Times New Roman"/>
                        </a:rPr>
                        <a:t>п\п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Тема занятия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Количество часов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226672"/>
          <a:ext cx="8496945" cy="6444974"/>
        </p:xfrm>
        <a:graphic>
          <a:graphicData uri="http://schemas.openxmlformats.org/drawingml/2006/table">
            <a:tbl>
              <a:tblPr/>
              <a:tblGrid>
                <a:gridCol w="1809158"/>
                <a:gridCol w="158898"/>
                <a:gridCol w="2761166"/>
                <a:gridCol w="657091"/>
                <a:gridCol w="657091"/>
                <a:gridCol w="657091"/>
                <a:gridCol w="657091"/>
                <a:gridCol w="526018"/>
                <a:gridCol w="613341"/>
              </a:tblGrid>
              <a:tr h="632829"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Недельный учебный план образования</a:t>
                      </a:r>
                      <a:b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обучающихся с умственной отсталостью (интеллектуальными нарушениями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инклюзивном классе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r>
                        <a:rPr lang="en-US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8025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Предметные области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Классы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Учебные предметы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часов в неделю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8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VI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VII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VIII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 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15">
                <a:tc gridSpan="8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Обязательная часть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82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 Язык и речевая практика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1.1.Русский язык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1.2.Чтение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(Ли­тературное чтение)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5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 Математика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2.1.Математика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2.2. Информатика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82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3. Естествознание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3.1.Природоведение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3.2.Биология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3.3. География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82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4. Человек и общество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4.1. Мир истории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4.2. Основы социальной жизни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4.3. История отечества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5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5. Искусство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5.1. Изобразительное искусство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5.2. Музыка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63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6. Физическая культура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6.1. Физическая культура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63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7. Технологии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7.1. Профильный труд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55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637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Коррекционно-развивающая область (коррекционные занятия)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637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Внеурочная деятельность: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55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 к финансированию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32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32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834" marR="30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00808"/>
            <a:ext cx="8352928" cy="12241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Процедура утверждения АООП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Протокол заседания педагогического совета о рассмотрении и принятии АООП.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Приказ директора об утверждении АООП.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  <p:pic>
        <p:nvPicPr>
          <p:cNvPr id="5" name="Picture 2" descr="https://ds02.infourok.ru/uploads/ex/06f3/00033b42-b2725804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15816" cy="1905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516216" cy="200223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Приложения к АООП на текущий учебный год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32856"/>
            <a:ext cx="8435280" cy="472514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Календарные учебные графики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(график должен предусматривать: равномерно распределённые периоды учебного времени и каникул; продолжительность занятий, перемен между уроками и коррекционно-развивающими занятиями и внеурочной деятельностью; определять формы и сроки промежуточной и итоговой аттестации обучающихся с ОВЗ)</a:t>
            </a:r>
          </a:p>
          <a:p>
            <a:pPr lvl="0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Учебные планы с учётом коррекционно-развивающей области.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Адаптированные рабочие программы по учебным  предметам, курсам коррекционно-развивающей области.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ds02.infourok.ru/uploads/ex/06f3/00033b42-b2725804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27784" cy="1717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Учебный план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На основании учебного плана АООП разрабатывается учебный план на год для обучающихся определённой категории ОВЗ.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Например:                                         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Учебный план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обучения учащихся с задержкой психического развития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(вариант 7.1) в инклюзивном классе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начального общего образования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«Мамонтовская СОШ» на 2019-2020 учебный год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Учебный план включает Пояснительную записку и недельный Учебный план для классов, в которых обучаются дети в текущем учебном году.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4" y="0"/>
          <a:ext cx="7848872" cy="4445742"/>
        </p:xfrm>
        <a:graphic>
          <a:graphicData uri="http://schemas.openxmlformats.org/drawingml/2006/table">
            <a:tbl>
              <a:tblPr/>
              <a:tblGrid>
                <a:gridCol w="2595712"/>
                <a:gridCol w="2595712"/>
                <a:gridCol w="442658"/>
                <a:gridCol w="442658"/>
                <a:gridCol w="442658"/>
                <a:gridCol w="664737"/>
                <a:gridCol w="664737"/>
              </a:tblGrid>
              <a:tr h="664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Предметные области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Учебные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предметы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Классы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Обязательная часть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язык и литературное чтение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язык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3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Литературное чтение 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Родной язык и литературное чтение на родном языке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Родной язык (русский)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Литературное чтение на родном языке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Иностранный язык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Иностранный язык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Математика и информатика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Математика 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Обществознание и естествознание (Окружающий мир)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Окружающий мир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Основы религиозной культуры и светской этики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Основы религиозной культуры и светской этики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Искусство 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 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Изобразительное искусство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Технология 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Технология 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Физическая культура 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Физическая культура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 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93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83" marR="55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AutoShape 4"/>
          <p:cNvSpPr>
            <a:spLocks noChangeShapeType="1"/>
          </p:cNvSpPr>
          <p:nvPr/>
        </p:nvSpPr>
        <p:spPr bwMode="auto">
          <a:xfrm flipV="1">
            <a:off x="95250" y="9525"/>
            <a:ext cx="1649413" cy="815975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4725144"/>
          <a:ext cx="6744070" cy="1880371"/>
        </p:xfrm>
        <a:graphic>
          <a:graphicData uri="http://schemas.openxmlformats.org/drawingml/2006/table">
            <a:tbl>
              <a:tblPr/>
              <a:tblGrid>
                <a:gridCol w="2282580"/>
                <a:gridCol w="2012402"/>
                <a:gridCol w="612272"/>
                <a:gridCol w="612272"/>
                <a:gridCol w="612272"/>
                <a:gridCol w="612272"/>
              </a:tblGrid>
              <a:tr h="40092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Классы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Количество часов </a:t>
                      </a:r>
                      <a:b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в неделю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92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Внеурочная деятельность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(включая коррекционно-развивающую область):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6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latin typeface="Times New Roman"/>
                          <a:ea typeface="Times New Roman"/>
                          <a:cs typeface="Times New Roman"/>
                        </a:rPr>
                        <a:t>коррекционно-развивающая область: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463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>
                          <a:latin typeface="Times New Roman"/>
                          <a:ea typeface="Calibri"/>
                          <a:cs typeface="Times New Roman"/>
                        </a:rPr>
                        <a:t>Коррекционно-развивающие занятия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463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>
                          <a:latin typeface="Times New Roman"/>
                          <a:ea typeface="Calibri"/>
                          <a:cs typeface="Times New Roman"/>
                        </a:rPr>
                        <a:t>Ритмика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463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latin typeface="Times New Roman"/>
                          <a:ea typeface="Times New Roman"/>
                          <a:cs typeface="Times New Roman"/>
                        </a:rPr>
                        <a:t>направления внеурочной деятельности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79512" y="429309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ПЛАН ВНЕУРОЧНОЙ ДЕЯТЕЛЬНОСТИ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3419872" y="0"/>
            <a:ext cx="2592288" cy="620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и содержание учебных планов на текущий учебный год должна соответствовать требованиям ФГОС обучающихся с ОВЗ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5257800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наименования предметных областей, учебных предметов должны соответствовать наименованиям, указанным в приложениях №№ 1-8 к стандарту;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объём часов в неделю должен быть указан с учётом реализуемых авторских программ;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структуру учебного плана должна быть включена внеурочная деятельность, её составляющие: коррекционно-развивающая область и направления внеурочной деятельности;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объём часов в неделю, отведённый на реализацию внеурочной деятельности должен соответствовать требованию стандарта (не менее 10 часов);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коррекционно-развивающая область должна включать обязательные коррекционные курсы в соответствии с приложениями №№ 1-8 к стандарту;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объём часов, отведённый на реализацию коррекционно-развивающей области должен соответствовать требованиям стандарта (не менее 5 часов в неделю);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направления внеурочной деятельности должны определять наименования курсов, определять объём часов в неделю;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учебный план должен определять формы промежуточной аттестации обучающихся с ОВЗ.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Учебный план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для обучающихся с умственной отсталостью (интеллектуальными нарушениями)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(вариант 1) в условиях инклюзивного образования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начального общего образования (ФГОС о УО)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МБОУ «Мамонтовская СОШ» на 2019-2020 учебный год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8249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79712" y="260649"/>
          <a:ext cx="5832647" cy="4248472"/>
        </p:xfrm>
        <a:graphic>
          <a:graphicData uri="http://schemas.openxmlformats.org/drawingml/2006/table">
            <a:tbl>
              <a:tblPr/>
              <a:tblGrid>
                <a:gridCol w="2119992"/>
                <a:gridCol w="2378008"/>
                <a:gridCol w="1334647"/>
              </a:tblGrid>
              <a:tr h="371529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Предметные области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            Классы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Учебные предметы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Количество часов в неделю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6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1">
                          <a:latin typeface="Times New Roman"/>
                          <a:ea typeface="Calibri"/>
                          <a:cs typeface="Times New Roman"/>
                        </a:rPr>
                        <a:t>Обязательная часть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7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1. Язык и речевая практика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1.1.Русский язык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1.2.Чтение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1.3.Речевая практика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2. Математика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2.1.Математика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1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3. Естествознание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3.1. Мир природы и человека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2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4. Искусство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4.1. Музыка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4.2. Изобразительное искусство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1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5. Физическая культура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5.1. Физическая культура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6. Технологии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6.1. Ручной труд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6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Итого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52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latin typeface="Times New Roman"/>
                          <a:ea typeface="Calibri"/>
                          <a:cs typeface="Times New Roman"/>
                        </a:rPr>
                        <a:t>Часть, формируемая участниками образовательных отношений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44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Максимально допустимая недельная нагрузка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45" marR="5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79712" y="4991735"/>
          <a:ext cx="5905500" cy="1866265"/>
        </p:xfrm>
        <a:graphic>
          <a:graphicData uri="http://schemas.openxmlformats.org/drawingml/2006/table">
            <a:tbl>
              <a:tblPr/>
              <a:tblGrid>
                <a:gridCol w="4550754"/>
                <a:gridCol w="1354746"/>
              </a:tblGrid>
              <a:tr h="74930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Коррекционно-развивающая область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Коррекционный курс «Формирование речевого слуха и произносительной стороны устной речи»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Коррекционный курс «Ритмика»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Коррекционный курс «Развитие психомоторики и сенсорных процессов» (групповые занятия)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Количество часов в неделю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2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Внеурочная деятельность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45091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ПЛАН ВНЕУРОЧНОЙ ДЕЯТЕЛЬНОСТИ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Основание для обучения по АООП – Заключение ПМПК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392907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20688"/>
            <a:ext cx="5688632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07904" y="1700808"/>
            <a:ext cx="309634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Индивидуальный учебный план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404664"/>
          <a:ext cx="8352928" cy="771144"/>
        </p:xfrm>
        <a:graphic>
          <a:graphicData uri="http://schemas.openxmlformats.org/drawingml/2006/table">
            <a:tbl>
              <a:tblPr/>
              <a:tblGrid>
                <a:gridCol w="2664296"/>
                <a:gridCol w="2656634"/>
                <a:gridCol w="3031998"/>
              </a:tblGrid>
              <a:tr h="763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cs typeface="Arial Unicode MS"/>
                        </a:rPr>
                        <a:t>РАССМОТРЕНО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cs typeface="Arial Unicode MS"/>
                        </a:rPr>
                        <a:t>педагогическим советом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cs typeface="Arial Unicode MS"/>
                        </a:rPr>
                        <a:t>Протокол №__ 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cs typeface="Arial Unicode MS"/>
                        </a:rPr>
                        <a:t>от __.__.2019г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СОГЛАСОВАНО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 родителями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___________ ________________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УТВЕРЖДАЮ: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Директор школы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__________ _________________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cs typeface="Arial Unicode MS"/>
                        </a:rPr>
                        <a:t>   Приказ № __  от __.08.2019г.                                           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1220389"/>
            <a:ext cx="91440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13013" algn="l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ИНДИВИДУАЛЬНЫЙ УЧЕБНЫЙ ПЛАН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13013" algn="l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2019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2020 учебный год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13013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Ф.И. </a:t>
            </a:r>
            <a:r>
              <a:rPr kumimoji="0" lang="ru-RU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Класс </a:t>
            </a:r>
            <a:r>
              <a: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__3 _(инклюзивный класс)__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13013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 ООП: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адаптированная основная общеобразовательная программа обучающихся с умственной отсталостью (интеллектуальными нарушениями) (вариант 1)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7544" y="2132856"/>
          <a:ext cx="8280921" cy="2642162"/>
        </p:xfrm>
        <a:graphic>
          <a:graphicData uri="http://schemas.openxmlformats.org/drawingml/2006/table">
            <a:tbl>
              <a:tblPr/>
              <a:tblGrid>
                <a:gridCol w="2528810"/>
                <a:gridCol w="2955922"/>
                <a:gridCol w="1230115"/>
                <a:gridCol w="1566074"/>
              </a:tblGrid>
              <a:tr h="547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Предметные области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Учебные предметы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Кол-во часов в неделю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Ф.И.О. педагога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1. Язык и речевая практика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1.1.Русский язык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1.2.Чтение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1.3.Речевая практика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2. Математика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2.1.Математика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3. Естествознание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3.1. Мир природы и человека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4. Искусство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4.1. Музыка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4.2. Изобразительное искусство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5. Физическая культура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5.1. Физическая культура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6. Технологии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6.1. Ручной труд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Итого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4810363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ПЛАН ВНЕУРОЧНОЙ ДЕЯТЕЛЬНОСТИ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67543" y="5013176"/>
          <a:ext cx="8280920" cy="1973193"/>
        </p:xfrm>
        <a:graphic>
          <a:graphicData uri="http://schemas.openxmlformats.org/drawingml/2006/table">
            <a:tbl>
              <a:tblPr/>
              <a:tblGrid>
                <a:gridCol w="6192689"/>
                <a:gridCol w="1080120"/>
                <a:gridCol w="1008111"/>
              </a:tblGrid>
              <a:tr h="686188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Коррекционно-развивающая область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Коррекционный курс «Формирование речевого слуха и произносительной стороны устной речи»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Коррекционный курс «Ритмика»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Коррекционный курс «Развитие психомоторики и сенсорных процессов» (групповые занятия)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Количество часов в неделю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Ф.И.О. педагога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6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Внеурочная деятельность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«Гражданин России</a:t>
                      </a: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», «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Учимся учиться</a:t>
                      </a: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», «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Информационная обработка текста</a:t>
                      </a: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», «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Школа краеведа»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028384" cy="14847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Адаптированные рабочие программы по учебным предметам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 2019 – 2020 учебном году  в ____  классе  обучаются по  адаптированной основной общеобразовательной программе  для детей с задержкой психического развития: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        ФИО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Основание: Заключение ПМПК №____ от __.___.201_г.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Форма получения образования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очная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Режим реализации образовательной  программы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полный день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Специальные учебники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не  нуждаются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Основные  направления  коррекционной работы при  реализации  учебных программ: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 индивидуального темпа обучения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пространственно-временных представлений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Дозировать предъявляемую помощь и внешний контроль, осуществляя постепенный переход от работы под контролем взрослого к самостоятельной работе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достаточное количество иллюстраций, облегчающих восприятие, понимание материала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познавательной активности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артикуляционной, мелкой и крупной моторики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Обогащение и уточнение словарного запаса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звукопроизношения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 учебной мотивации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Стимуляция  сенсорных,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мнемических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познавательных  процессов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Гармонизация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состояния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навыков самоконтроля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уверенности  в себе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продуктивных  взаимоотношений  с окружающими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социального  статуса ребёнка  в  коллективе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описательно  -  повествовательной  речи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Коррекция письменной речи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Широкое  использование  алгоритмов деятельности по  решению задач, выполнения инструкций  и  др.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Расписание уроков, внеурочных занятий, коррекционных курсов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2996952"/>
          <a:ext cx="8064895" cy="2026304"/>
        </p:xfrm>
        <a:graphic>
          <a:graphicData uri="http://schemas.openxmlformats.org/drawingml/2006/table">
            <a:tbl>
              <a:tblPr/>
              <a:tblGrid>
                <a:gridCol w="2015593"/>
                <a:gridCol w="2016434"/>
                <a:gridCol w="2016434"/>
                <a:gridCol w="2016434"/>
              </a:tblGrid>
              <a:tr h="4856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День недели</a:t>
                      </a: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Предмет,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занятие, курс</a:t>
                      </a: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Начало урока</a:t>
                      </a: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Окончание урока</a:t>
                      </a: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Понедельник </a:t>
                      </a: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Вторник </a:t>
                      </a: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Среда </a:t>
                      </a: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Четверг </a:t>
                      </a: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Пятница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700" marR="7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0" y="2060848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Расписание уроков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обучения в инклюзивном классе / индивидуального обучения на дому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Ф.И., обучающегося ____ класса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5373216"/>
            <a:ext cx="48965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Классный руководитель ____________  ______________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144016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Обучение детей с ОВЗ в форме семейного образования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581128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Договор об организации освоения АООП в форме семейного образования.</a:t>
            </a: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Приказ директора об обучении ребёнка по адаптированной программе в форме семейного образования.</a:t>
            </a: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Адаптированные рабочие программы по учебным предметам / специальная индивидуальная программа развития (СИПР) / специальная индивидуальная образовательная программа (СИОП)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Структура договора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 договора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Обязательства сторон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Ответственность сторон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 действия договора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Порядок расторжения договора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Заключительная часть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Договор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 организации освоения адаптированной основной общеобразовательной программы начального общего образования обучающихся с нарушениями опорно-двигательного аппарата в форме семейного образования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1016247"/>
            <a:ext cx="91440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Предмет договора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Предметом настоящего Договора является организация и проведение мониторинга результатов Обучающегося.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Обязательства сторон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2.1Организация: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составляет специальную индивидуальную программу развития (СИПР) по всем предметам учебного плана с опорой на образовательные потребности, индивидуальные возможности и особенности развития обучающегося;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 обеспечивает родителям методическую и консультативную помощь, необходимую для освоения образовательной программы (организация процесса обучения, продолжительность занятий и т.п.);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организует и проводит мониторинг результатов обучения Обучающегося за 1 и 2 полугодие до 28 декабря и до 30 мая текущего года по всем предметам учебного плана  (прилагается);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осуществляет перевод Обучающегося в последующий класс по решению педагогического совета на основании мониторинга результатов обучения;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информирует комитет по образованию о рассмотрении вопроса продолжения образования Обучающегося в образовательной организации по месту жительства в случае расторжения настоящего договора.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2.2.  Представитель: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обеспечивает освоение Обучающемуся специальной индивидуальной  программы развития (СИПР) в сроки, определённые договором.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3.Ответственность сторон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3.1.Организация несёт ответственность за качество составленной специальной индивидуальной программы развития (СИПР)  Обучающегося.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3.2. Представитель несёт ответственность за освоение Обучающимся адаптированной основной общеобразовательной программы (АООП) в рамках федерального государственного образовательного стандарта.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4.Срок действия договора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4.1. Настоящий договор вступает в силу с момента его подписания сторонами и действует с ___.___. 20____г. по  ___. ___.  20____г.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Договор может быть продлён, изменён, дополнен по соглашению сторон.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Договор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 организации освоения адаптированной основной общеобразовательной программы среднего общего образования обучающихся с умственной отсталостью (интеллектуальными нарушениями) в форме семейного образования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1" y="774805"/>
            <a:ext cx="91440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Предмет договора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Предметом настоящего Договора является организация и проведение мониторинга результатов Обучающегося.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Обязательства сторон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2.1Организация: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составляет адаптированные рабочие программы по всем предметам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учебного плана на основе общеобразовательных программ с учётом результатов стартовой диагностики;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 предоставляет Обучающемуся на время обучения бесплатно учебники и другую литературу, имеющуюся в библиотечном фонде школы;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 обеспечивает родителям методическую и консультативную помощь, необходимую для освоения образовательной программы (организация процесса обучения, продолжительность занятий и т.п.);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 организует и проводит промежуточную аттестацию Обучающегося в период  с 23 по 27 декабря  за I   полугодие текущего учебного года; с 20 по 25 мая за 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полугодие   текущего учебного года по всем предметам учебного плана  (прилагается);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осуществляет перевод Обучающегося в последующий класс по решению педагогического совета на основании промежуточной аттестации;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организует итоговую аттестацию Обучающегося в форме комплексной оценки предметных результатов усвоения учебных предметов;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самостоятельно определяет содержание и процедуру проведения итоговой аттестации, результаты оцениваются в форме «зачёт» / «не зачёт»;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выдаёт Обучающемуся документ государственного образца;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информирует комитет по образованию о рассмотрении вопроса продолжения образования Обучающегося в образовательной организации по месту жительства в случае расторжения настоящего договора.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2.2.  Представитель: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обеспечивает освоение Обучающемуся адаптированной основной общеобразовательной программы (АООП) в сроки, определённые договором;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обеспечивает прохождение промежуточной аттестации и государственной аттестации Обучающегося.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3.Ответственность сторон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3.1.Организация несёт ответственность за качество проведения промежуточной аттестации и государственной аттестации Обучающегося.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3.2. Представитель несёт ответственность за освоение Обучающимся образовательных программ в рамках федерального государственного образовательного стандарта.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29614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117chita.detkin-club.ru/images/news/imgonline-com-ua-2to1-lxwiqoxfei3_5df9c9fa34f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93096"/>
            <a:ext cx="8208912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«Мамонтовская СОШ»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Обучающиеся с ОВЗ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774123"/>
          <a:ext cx="8712968" cy="6083877"/>
        </p:xfrm>
        <a:graphic>
          <a:graphicData uri="http://schemas.openxmlformats.org/drawingml/2006/table">
            <a:tbl>
              <a:tblPr/>
              <a:tblGrid>
                <a:gridCol w="2448271"/>
                <a:gridCol w="1414212"/>
                <a:gridCol w="1616265"/>
                <a:gridCol w="1617110"/>
                <a:gridCol w="1617110"/>
              </a:tblGrid>
              <a:tr h="706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Категория ребёнка с ОВЗ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Вариант АООП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Инклюзивное обучение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Обучение на дому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 форме семейного образования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29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Начальное общее образование (ФГОС ОВЗ, ФГОС О у/о)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9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Задержка психического развития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7.1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7.2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29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Умственная отсталость (интеллектуальные нарушения)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0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29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Расстройства аутистического спектра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8.2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8.4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29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Нарушение опорно-двигательного аппарата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6.2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6.4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29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Основное общее образование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Задержка психического развития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29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Умственная отсталость (интеллектуальные нарушения)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лёгкая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0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тяжёлая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Тяжёлые нарушения речи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29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Среднее общее образование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9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Умственная отсталость (интеллектуальные нарушения)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лёгкая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0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тяжёлая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«Мамонтовская СОШ»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Обучающиеся с ОВЗ</a:t>
            </a: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556793"/>
          <a:ext cx="8712967" cy="3888432"/>
        </p:xfrm>
        <a:graphic>
          <a:graphicData uri="http://schemas.openxmlformats.org/drawingml/2006/table">
            <a:tbl>
              <a:tblPr/>
              <a:tblGrid>
                <a:gridCol w="5131647"/>
                <a:gridCol w="3581320"/>
              </a:tblGrid>
              <a:tr h="555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Категория ребёнка с ОВЗ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Количество обучающихся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Задержка психического развития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0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Умственная отсталость (интеллектуальные нарушения)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Расстройства аутистического спектра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Нарушение опорно-двигательного аппарата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Тяжёлые нарушения речи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Локальные акты ОО для обучения по АООП: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124744"/>
            <a:ext cx="7355160" cy="5544616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 Заявление родителей</a:t>
            </a:r>
          </a:p>
          <a:p>
            <a:pPr marL="514350" indent="-514350"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2. Согласие родителей на проведение психолого-педагогического обследования и сопровождение ребёнка</a:t>
            </a: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3. Распорядительный акт образовательной организации (Приказ)</a:t>
            </a: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4. АООП для конкретной нозологической группы определённого варианта</a:t>
            </a: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5. Учебный план (общий для определённой категории детей с ОВЗ)</a:t>
            </a: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6. Индивидуальный учебный план</a:t>
            </a: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7. Адаптированные рабочие программы по учебным предметам, коррекционным курсам, занятиям внеурочной деятельности</a:t>
            </a: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8. Расписание уроков, внеурочных занятий, коррекционных курсов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https://www.mbdou234.ru/images/ravnie_vozmog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87623" cy="124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Заявление родителей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Директору МБОУ «Мамонтовская средняя   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общеобразовательная школа» _______________________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родителя ________________________________________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                                                                                                                 проживающей (его) по адресу: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________________________________________________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________________________________________________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телефон: ________________________________________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заявление.</a:t>
            </a:r>
          </a:p>
          <a:p>
            <a:pPr>
              <a:buNone/>
            </a:pP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Прошу организовать   обучение моей (его) дочери (сына) _______________________________________________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        ученицы(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) ___ класса по адаптированной основной общеобразовательной программе для обучающихся с 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умственной отсталостью (интеллектуальными нарушениями) (вариант __). 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Обучение прошу организовать в классе в  период с  01.09.2019г. по  31.05.2020г. 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Основание: Заключение ТПМПК № ____ от ___.___.201__г.</a:t>
            </a:r>
          </a:p>
          <a:p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С нормативными документами по организации обучения  по учебному плану, расписанием уроков ознакомлен(а), претензий по организации учебного процесса и содержанию образовательной  программы не имею. 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дата ____________ 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подпись _____________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64488" cy="115212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Примерное Положение о психолого-педагогическом консилиуме образовательной организации МИНОБРНАУКИ АЛТАЙСКОГО КРАЯ рекомендует форму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616624"/>
          </a:xfrm>
        </p:spPr>
        <p:txBody>
          <a:bodyPr>
            <a:normAutofit fontScale="47500" lnSpcReduction="20000"/>
          </a:bodyPr>
          <a:lstStyle/>
          <a:p>
            <a:pPr algn="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Форма 8 Б</a:t>
            </a: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         Заявление родителей (законных представителей) о создании специальных </a:t>
            </a: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образовательных условий для обучающихся с ОВЗ/инвалидностью.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Руководителю ОО «_______________»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_________________________________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_________________________________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(Ф.И.О. родителя (законного представителя)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ЗАЯВЛЕНИЕ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Прошу предоставить моему ребенку _____________________________</a:t>
            </a:r>
          </a:p>
          <a:p>
            <a:pPr>
              <a:buNone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(ФИО, дата рождения)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обучающемуся с ограниченными возможностями здоровья, специальные условия обучения и воспитания в образовательной организации на основании: заключения ПМПК индивидуальной программы реабилитации/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ребенка с ОВЗ/ инвалида (нужное подчеркнуть) в 20___ - 20_____ учебном году. С условием подтверждения/изменения/уточнения образовательного маршрута ребенка ознакомлен и согласен.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  Дата __________________________ Подпись ________________/________________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расшифровка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Согласие родителей на проведение психолого-педагогического обследования и сопровождение ребёнка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 fontScale="47500" lnSpcReduction="20000"/>
          </a:bodyPr>
          <a:lstStyle/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8 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Согласие родителей на проведение психолого-педагогического обследования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сопровождение ребенка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Я, ___________________________________________________________________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(Ф.И.О., родителя/законного представителя),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________________________________________________________________,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(номер, сери паспорта, когда и кем выдан)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являясь родителем (законным представителем)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обучающегося__________________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(нужное подчеркнуть)                          _____________________________________________________________________________________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_____________________________________________________________________________________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(Ф.И.О. обучающегося, класс/группа, дата рождения – д.м.г.)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Выражаю согласие на проведение психолого-педагогического обследования и организацию психолого-педагогического сопровождения специалистами психолого-педагогического консилиума (далее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________________ (наименование ОО).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Дата ____________     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Подпись______________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/_______________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3314</Words>
  <Application>Microsoft Office PowerPoint</Application>
  <PresentationFormat>Экран (4:3)</PresentationFormat>
  <Paragraphs>813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Методические аспекты проектирования адаптированных основных общеобразовательных программ по ФГОС ОВЗ и ФГОС О у/о </vt:lpstr>
      <vt:lpstr>            с 1 сентября 2016 года введены в ОО  Федеральный государственный образовательный стандарт начального общего образования обучающихся с ограниченными возможностями здоровья    Федеральный государственный образовательный стандарт  образования обучающихся с умственной отсталостью (интеллектуальными нарушениями)    </vt:lpstr>
      <vt:lpstr>Основание для обучения по АООП – Заключение ПМПК</vt:lpstr>
      <vt:lpstr>МБОУ «Мамонтовская СОШ» Обучающиеся с ОВЗ</vt:lpstr>
      <vt:lpstr>МБОУ «Мамонтовская СОШ» Обучающиеся с ОВЗ</vt:lpstr>
      <vt:lpstr>Локальные акты ОО для обучения по АООП: </vt:lpstr>
      <vt:lpstr>Заявление родителей</vt:lpstr>
      <vt:lpstr>Примерное Положение о психолого-педагогическом консилиуме образовательной организации МИНОБРНАУКИ АЛТАЙСКОГО КРАЯ рекомендует форму  </vt:lpstr>
      <vt:lpstr>Согласие родителей на проведение психолого-педагогического обследования и сопровождение ребёнка</vt:lpstr>
      <vt:lpstr>Распорядительный акт образовательной организации </vt:lpstr>
      <vt:lpstr>Адаптированная основная общеобразовательная программа</vt:lpstr>
      <vt:lpstr>Слайд 12</vt:lpstr>
      <vt:lpstr>АООП разрабатывается на основе ФГОС</vt:lpstr>
      <vt:lpstr>Слайд 14</vt:lpstr>
      <vt:lpstr>Слайд 15</vt:lpstr>
      <vt:lpstr>АООП ООО обучающихся с умственной отсталостью (интеллектуальными нарушениями)</vt:lpstr>
      <vt:lpstr>Слайд 17</vt:lpstr>
      <vt:lpstr>Слайд 18</vt:lpstr>
      <vt:lpstr>ОБРАЗЕЦ   ОФОРМЛЕНИЯ: </vt:lpstr>
      <vt:lpstr>Направления внеурочной деятельности обучающихся с интеллектуальными нарушениями</vt:lpstr>
      <vt:lpstr>Слайд 21</vt:lpstr>
      <vt:lpstr>Слайд 22</vt:lpstr>
      <vt:lpstr>Процедура утверждения АООП</vt:lpstr>
      <vt:lpstr>Приложения к АООП на текущий учебный год</vt:lpstr>
      <vt:lpstr>Учебный план</vt:lpstr>
      <vt:lpstr>Слайд 26</vt:lpstr>
      <vt:lpstr>Структура и содержание учебных планов на текущий учебный год должна соответствовать требованиям ФГОС обучающихся с ОВЗ</vt:lpstr>
      <vt:lpstr>Учебный план  для обучающихся с умственной отсталостью (интеллектуальными нарушениями)  (вариант 1) в условиях инклюзивного образования  начального общего образования (ФГОС о УО) МБОУ «Мамонтовская СОШ» на 2019-2020 учебный год  </vt:lpstr>
      <vt:lpstr>Слайд 29</vt:lpstr>
      <vt:lpstr>Индивидуальный учебный план</vt:lpstr>
      <vt:lpstr>Адаптированные рабочие программы по учебным предметам</vt:lpstr>
      <vt:lpstr>Расписание уроков, внеурочных занятий, коррекционных курсов</vt:lpstr>
      <vt:lpstr>Обучение детей с ОВЗ в форме семейного образования</vt:lpstr>
      <vt:lpstr>Структура договора</vt:lpstr>
      <vt:lpstr>Договор об организации освоения адаптированной основной общеобразовательной программы начального общего образования обучающихся с нарушениями опорно-двигательного аппарата в форме семейного образования </vt:lpstr>
      <vt:lpstr>Договор об организации освоения адаптированной основной общеобразовательной программы среднего общего образования обучающихся с умственной отсталостью (интеллектуальными нарушениями) в форме семейного образования  </vt:lpstr>
      <vt:lpstr>Спасибо за внимание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71</cp:revision>
  <dcterms:created xsi:type="dcterms:W3CDTF">2020-03-19T04:59:26Z</dcterms:created>
  <dcterms:modified xsi:type="dcterms:W3CDTF">2020-09-29T06:53:09Z</dcterms:modified>
</cp:coreProperties>
</file>