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67" r:id="rId5"/>
    <p:sldId id="268" r:id="rId6"/>
    <p:sldId id="269" r:id="rId7"/>
    <p:sldId id="270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8339B6-0E83-4C97-9726-B2508AF540E4}" type="datetimeFigureOut">
              <a:rPr lang="ru-RU"/>
              <a:pPr>
                <a:defRPr/>
              </a:pPr>
              <a:t>22.10.2023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6A4CB0-1701-445E-806D-097BC515A2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BFA3B-D914-4432-B93D-4A12123C5A00}" type="datetimeFigureOut">
              <a:rPr lang="ru-RU"/>
              <a:pPr>
                <a:defRPr/>
              </a:pPr>
              <a:t>22.10.2023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A1FE53-1174-495F-A3A6-26ADB785BA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D06592-D4FA-40A4-A2C1-7CF32DC87879}" type="datetimeFigureOut">
              <a:rPr lang="ru-RU"/>
              <a:pPr>
                <a:defRPr/>
              </a:pPr>
              <a:t>22.10.2023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470DA-A249-4A71-9B19-D97D9CBD1A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9.jpe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8125" y="5214938"/>
            <a:ext cx="811213" cy="98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28F517-23A9-4903-B196-B3B53023523B}" type="datetimeFigureOut">
              <a:rPr lang="ru-RU"/>
              <a:pPr>
                <a:defRPr/>
              </a:pPr>
              <a:t>22.10.2023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F4B283-6806-4965-AF7D-0A3E38DF17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2600B7-94BA-4CA5-A118-40BBCEFDEDE3}" type="datetimeFigureOut">
              <a:rPr lang="ru-RU"/>
              <a:pPr>
                <a:defRPr/>
              </a:pPr>
              <a:t>22.10.2023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C33ED0-5FB9-4A86-8859-BCF87E4C89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2DA5BB-284B-45D1-BF74-21CB423CCFE3}" type="datetimeFigureOut">
              <a:rPr lang="ru-RU"/>
              <a:pPr>
                <a:defRPr/>
              </a:pPr>
              <a:t>22.10.2023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2AB6E5-1D90-4A45-B4E1-C20702863F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F615B4-8E54-4C43-8F71-74785B2F8E8F}" type="datetimeFigureOut">
              <a:rPr lang="ru-RU"/>
              <a:pPr>
                <a:defRPr/>
              </a:pPr>
              <a:t>22.10.2023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48F018-7E0D-4009-95AD-61D6C56415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1E4030-DE20-4258-8B8E-D9E54C87B5B1}" type="datetimeFigureOut">
              <a:rPr lang="ru-RU"/>
              <a:pPr>
                <a:defRPr/>
              </a:pPr>
              <a:t>22.10.2023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638760-056A-45D6-B621-5ADA596095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2836FB-2D3E-4CCA-A3F5-76D0B9DA65CE}" type="datetimeFigureOut">
              <a:rPr lang="ru-RU"/>
              <a:pPr>
                <a:defRPr/>
              </a:pPr>
              <a:t>22.10.2023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C7D434-55DC-45D4-BE28-73346431D9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5F2366-1837-4C20-910F-146B88A5EE14}" type="datetimeFigureOut">
              <a:rPr lang="ru-RU"/>
              <a:pPr>
                <a:defRPr/>
              </a:pPr>
              <a:t>22.10.2023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6618CE-9416-4ECD-9D10-7458919507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479220-73CE-411D-A447-94943B2A6CC0}" type="datetimeFigureOut">
              <a:rPr lang="ru-RU"/>
              <a:pPr>
                <a:defRPr/>
              </a:pPr>
              <a:t>22.10.2023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C6C51A-BD08-4CA2-A7B3-FD9852A46A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B9C5554-92A3-4F51-BAAE-17C1A1EA7B74}" type="datetimeFigureOut">
              <a:rPr lang="ru-RU"/>
              <a:pPr>
                <a:defRPr/>
              </a:pPr>
              <a:t>22.10.2023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0B504F2-7B93-4BD3-A064-B9A8535523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профессиональной компетентности педагога начальной школы в условиях реализации ФГОС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Профессиональная компетентность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5700" y="2060848"/>
            <a:ext cx="828092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единство его теоретической и практической готовности к осуществлению педагогической деятельности и характеризует его профессионализм.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Виды профессиональной компетентности 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Специальная 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Социальная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Личностная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Индивидуальная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2223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Ценности, принципы и цели.</a:t>
            </a:r>
          </a:p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Профессиональные качества.</a:t>
            </a:r>
          </a:p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Ключевые компетенции.</a:t>
            </a:r>
          </a:p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Педагогические методы, способы и технологии.</a:t>
            </a:r>
          </a:p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Профессиональные позиции.</a:t>
            </a:r>
          </a:p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467544" y="476672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Элементы </a:t>
            </a:r>
            <a:r>
              <a:rPr lang="ru-RU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компетентностной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модели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4415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-171400"/>
            <a:ext cx="8229600" cy="1143000"/>
          </a:xfrm>
        </p:spPr>
        <p:txBody>
          <a:bodyPr/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u="sng" dirty="0">
                <a:latin typeface="Times New Roman" pitchFamily="18" charset="0"/>
                <a:cs typeface="Times New Roman" pitchFamily="18" charset="0"/>
              </a:rPr>
            </a:b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Профессиональные </a:t>
            </a: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компетенции педагога, отражающие</a:t>
            </a:r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специфику работы в начальной школе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412776"/>
            <a:ext cx="8229600" cy="4525963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Учитывать своеобразие социальной ситуации 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2)Обеспечивать </a:t>
            </a: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развитие умения учиться (универсальных учебных</a:t>
            </a:r>
            <a:endParaRPr lang="ru-RU" sz="2000" b="1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действий)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3)Обеспечивать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при организации учебной деятельности достижение</a:t>
            </a:r>
          </a:p>
          <a:p>
            <a:pPr marL="0" indent="0">
              <a:buNone/>
            </a:pP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етапредметных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образовательных  результатов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4)Быть готовым</a:t>
            </a:r>
          </a:p>
          <a:p>
            <a:pPr marL="0" indent="0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5)Уметь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реагировать на непосредственные по форме обращения детей к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учителю</a:t>
            </a:r>
          </a:p>
          <a:p>
            <a:pPr marL="0" indent="0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6)</a:t>
            </a: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Учитывать при оценке успехов и возможностей учеников неравномерность индивидуального психического развития детей младшего школьного возраста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7575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Механизмы для организации деятельности педагога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solidFill>
                  <a:srgbClr val="333333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1 этап</a:t>
            </a:r>
            <a:r>
              <a:rPr lang="ru-RU" dirty="0">
                <a:solidFill>
                  <a:srgbClr val="333333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 Выявление уровня профессиональной компетентности </a:t>
            </a:r>
            <a:r>
              <a:rPr lang="ru-RU" dirty="0" smtClean="0">
                <a:solidFill>
                  <a:srgbClr val="333333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учителя</a:t>
            </a:r>
          </a:p>
          <a:p>
            <a:r>
              <a:rPr lang="ru-RU" b="1" dirty="0">
                <a:solidFill>
                  <a:srgbClr val="333333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2 этап</a:t>
            </a:r>
            <a:r>
              <a:rPr lang="ru-RU" dirty="0">
                <a:solidFill>
                  <a:srgbClr val="333333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 Механизмы развития профессиональной компетентности </a:t>
            </a:r>
            <a:r>
              <a:rPr lang="ru-RU" dirty="0" smtClean="0">
                <a:solidFill>
                  <a:srgbClr val="333333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педагога</a:t>
            </a:r>
          </a:p>
          <a:p>
            <a:r>
              <a:rPr lang="ru-RU" b="1" dirty="0">
                <a:solidFill>
                  <a:srgbClr val="333333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3 этап</a:t>
            </a:r>
            <a:r>
              <a:rPr lang="ru-RU" dirty="0">
                <a:solidFill>
                  <a:srgbClr val="333333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 Анализ деятельности учителя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3601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endParaRPr lang="ru-RU" sz="66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6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6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4531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90_DXm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140</TotalTime>
  <Words>144</Words>
  <Application>Microsoft Office PowerPoint</Application>
  <PresentationFormat>Экран (4:3)</PresentationFormat>
  <Paragraphs>30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90_DXm</vt:lpstr>
      <vt:lpstr>Формирование профессиональной компетентности педагога начальной школы в условиях реализации ФГОС</vt:lpstr>
      <vt:lpstr>Профессиональная компетентность</vt:lpstr>
      <vt:lpstr>Виды профессиональной компетентности </vt:lpstr>
      <vt:lpstr>Презентация PowerPoint</vt:lpstr>
      <vt:lpstr>   Профессиональные компетенции педагога, отражающие специфику работы в начальной школе </vt:lpstr>
      <vt:lpstr>Механизмы для организации деятельности педагога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Евгений</cp:lastModifiedBy>
  <cp:revision>17</cp:revision>
  <dcterms:created xsi:type="dcterms:W3CDTF">2013-01-09T16:13:40Z</dcterms:created>
  <dcterms:modified xsi:type="dcterms:W3CDTF">2023-10-22T14:00:06Z</dcterms:modified>
</cp:coreProperties>
</file>