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4" r:id="rId1"/>
  </p:sldMasterIdLst>
  <p:notesMasterIdLst>
    <p:notesMasterId r:id="rId15"/>
  </p:notesMasterIdLst>
  <p:handoutMasterIdLst>
    <p:handoutMasterId r:id="rId16"/>
  </p:handoutMasterIdLst>
  <p:sldIdLst>
    <p:sldId id="332" r:id="rId2"/>
    <p:sldId id="403" r:id="rId3"/>
    <p:sldId id="415" r:id="rId4"/>
    <p:sldId id="404" r:id="rId5"/>
    <p:sldId id="405" r:id="rId6"/>
    <p:sldId id="406" r:id="rId7"/>
    <p:sldId id="407" r:id="rId8"/>
    <p:sldId id="414" r:id="rId9"/>
    <p:sldId id="419" r:id="rId10"/>
    <p:sldId id="418" r:id="rId11"/>
    <p:sldId id="417" r:id="rId12"/>
    <p:sldId id="416" r:id="rId13"/>
    <p:sldId id="316" r:id="rId14"/>
  </p:sldIdLst>
  <p:sldSz cx="9144000" cy="6858000" type="screen4x3"/>
  <p:notesSz cx="6834188" cy="997902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00"/>
    <a:srgbClr val="0000FF"/>
    <a:srgbClr val="0000CC"/>
    <a:srgbClr val="F6E722"/>
    <a:srgbClr val="66FFFF"/>
    <a:srgbClr val="CC3300"/>
    <a:srgbClr val="CC0066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2636" autoAdjust="0"/>
  </p:normalViewPr>
  <p:slideViewPr>
    <p:cSldViewPr>
      <p:cViewPr>
        <p:scale>
          <a:sx n="75" d="100"/>
          <a:sy n="75" d="100"/>
        </p:scale>
        <p:origin x="-1236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2136" y="-90"/>
      </p:cViewPr>
      <p:guideLst>
        <p:guide orient="horz" pos="3144"/>
        <p:guide pos="215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1913" y="0"/>
            <a:ext cx="296068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ADA752CE-152D-482A-944D-1B5733169F55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78963"/>
            <a:ext cx="29622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1913" y="9478963"/>
            <a:ext cx="2960687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AA461FE9-D79A-4F27-90E8-40F7704BAC3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965927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7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50A7072-F1A1-4574-91E9-7DB80770E4D4}" type="datetimeFigureOut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5513" y="749300"/>
            <a:ext cx="4984750" cy="3740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itchFamily="34" charset="0"/>
              </a:defRPr>
            </a:lvl1pPr>
          </a:lstStyle>
          <a:p>
            <a:pPr>
              <a:defRPr/>
            </a:pPr>
            <a:fld id="{818A2ED0-4817-463C-A237-912BDA5AAC0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6940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altLang="ru-RU" smtClean="0"/>
              <a:t>Добрый день уважаемые коллеги. Хочу представить Вам </a:t>
            </a:r>
            <a:r>
              <a:rPr lang="ru-RU" altLang="ru-RU" b="1" i="1" u="sng" smtClean="0"/>
              <a:t>автоматизированную</a:t>
            </a:r>
            <a:r>
              <a:rPr lang="ru-RU" altLang="ru-RU" smtClean="0"/>
              <a:t> информационную систему управления качеством столичного образования  (Московский регистр качества образования).</a:t>
            </a:r>
          </a:p>
          <a:p>
            <a:pPr eaLnBrk="1" hangingPunct="1">
              <a:spcBef>
                <a:spcPct val="0"/>
              </a:spcBef>
            </a:pPr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BD691A-D0E4-4A3B-92FD-E45704546CDC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DBABA6-B470-485C-883E-ABF305A132A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45735183"/>
      </p:ext>
    </p:extLst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6EE3F-5F3E-46C7-A7AD-33F160D6301A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2C867-CF48-4862-9298-65D251D23B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36697010"/>
      </p:ext>
    </p:extLst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24AD-9236-4679-8EC1-9334469AD094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16B61-8D58-4CE0-95F7-CC1F46AA5C1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0028547"/>
      </p:ext>
    </p:extLst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D28AA-26E6-4E2B-8A66-3591018D9035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26FD3-2717-4F10-AE54-6B73C9620D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0045438"/>
      </p:ext>
    </p:extLst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9A527-5B6E-43B2-A84B-1594D02C936C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8D231-B574-4D40-AE16-0F0857872C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7178698"/>
      </p:ext>
    </p:extLst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BAA91-E51A-40D6-9FE8-660062A43B71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964A5-7BCC-4F43-AFE7-57C0B0B793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6010320"/>
      </p:ext>
    </p:extLst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2A7BA-5592-421B-A76D-7E62C7EEEA92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FE17F4-875F-4B47-9298-9C93D3A15C9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61949398"/>
      </p:ext>
    </p:extLst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88073-87BF-4CC1-A885-C1413642EFCB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179BF2-DF27-4B72-BA1F-56A4C6C178C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8389335"/>
      </p:ext>
    </p:extLst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46403F-E814-44E8-B8FA-A9587A0A3523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76F71-B3BD-47AE-810B-54B95D40E51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4972858"/>
      </p:ext>
    </p:extLst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AA827-43AC-4006-BF64-96513E83FB03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4AD0D-A38E-4863-9BA9-2507262280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99774322"/>
      </p:ext>
    </p:extLst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ACD36-7BF2-41FF-9976-97E0D2A2168F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7F832-3128-44C5-8849-CE6C303C15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2219157"/>
      </p:ext>
    </p:extLst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7BC938-AAEB-4304-A315-0A350E0F8FD8}" type="datetime1">
              <a:rPr lang="ru-RU"/>
              <a:pPr>
                <a:defRPr/>
              </a:pPr>
              <a:t>22.10.2023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F9AB21E-4406-4250-B0EB-5843CBFE54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8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</p:sldLayoutIdLst>
  <p:transition>
    <p:wedge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ubtitle 2"/>
          <p:cNvSpPr>
            <a:spLocks noGrp="1"/>
          </p:cNvSpPr>
          <p:nvPr>
            <p:ph type="subTitle" idx="4294967295"/>
          </p:nvPr>
        </p:nvSpPr>
        <p:spPr>
          <a:xfrm>
            <a:off x="219075" y="765175"/>
            <a:ext cx="8893175" cy="22860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r>
              <a:rPr lang="ru-RU" altLang="ru-RU" sz="4800" b="1" smtClean="0">
                <a:solidFill>
                  <a:srgbClr val="C00000"/>
                </a:solidFill>
              </a:rPr>
              <a:t>Организация содержания образования в контексте развития функциональной грамотности</a:t>
            </a:r>
            <a:endParaRPr lang="ru-RU" altLang="ru-RU" sz="4800" b="1" smtClean="0">
              <a:solidFill>
                <a:srgbClr val="C00000"/>
              </a:solidFill>
              <a:latin typeface="Arial Black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altLang="ru-RU" sz="4800" b="1" i="1" smtClean="0">
              <a:solidFill>
                <a:srgbClr val="0070C0"/>
              </a:solidFill>
              <a:latin typeface="Arial Black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altLang="ru-RU" sz="4800" b="1" i="1" smtClean="0">
              <a:solidFill>
                <a:srgbClr val="0070C0"/>
              </a:solidFill>
              <a:latin typeface="Arial Black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altLang="ru-RU" sz="4800" b="1" i="1" smtClean="0">
              <a:solidFill>
                <a:srgbClr val="0070C0"/>
              </a:solidFill>
              <a:latin typeface="Arial Black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spcBef>
                <a:spcPct val="0"/>
              </a:spcBef>
              <a:buFont typeface="Arial" charset="0"/>
              <a:buNone/>
            </a:pPr>
            <a:endParaRPr lang="ru-RU" altLang="ru-RU" sz="4800" b="1" i="1" smtClean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075" name="Title 1"/>
          <p:cNvSpPr>
            <a:spLocks/>
          </p:cNvSpPr>
          <p:nvPr/>
        </p:nvSpPr>
        <p:spPr bwMode="auto">
          <a:xfrm>
            <a:off x="1835150" y="4149725"/>
            <a:ext cx="51133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ru-RU" sz="2400">
              <a:latin typeface="Arial" charset="0"/>
            </a:endParaRPr>
          </a:p>
        </p:txBody>
      </p:sp>
      <p:sp>
        <p:nvSpPr>
          <p:cNvPr id="3076" name="Title 1"/>
          <p:cNvSpPr>
            <a:spLocks/>
          </p:cNvSpPr>
          <p:nvPr/>
        </p:nvSpPr>
        <p:spPr bwMode="auto">
          <a:xfrm>
            <a:off x="2051050" y="4724400"/>
            <a:ext cx="468153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ru-RU" sz="2400"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Формируем ФГ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fld id="{A125DD3E-5F14-4267-A1A6-6587F54AD65A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/>
              <a:t>10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82875" y="4724400"/>
            <a:ext cx="3889375" cy="12255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</a:rPr>
              <a:t>Эффективные педагогические практики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57200" y="3716338"/>
            <a:ext cx="2087563" cy="122555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Приобретение опыта-разрешение проблем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12813" y="1974850"/>
            <a:ext cx="2160587" cy="136842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Создание учебных ситуаций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527425" y="1363663"/>
            <a:ext cx="2089150" cy="132397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Учение в общении или учебное сотрудничество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48375" y="1908175"/>
            <a:ext cx="2206625" cy="14351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Поисковая активность 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6748463" y="3716338"/>
            <a:ext cx="2195512" cy="136842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Оценочная самостоятельность </a:t>
            </a:r>
          </a:p>
        </p:txBody>
      </p:sp>
      <p:cxnSp>
        <p:nvCxnSpPr>
          <p:cNvPr id="20" name="Прямая со стрелкой 19"/>
          <p:cNvCxnSpPr>
            <a:stCxn id="7" idx="0"/>
          </p:cNvCxnSpPr>
          <p:nvPr/>
        </p:nvCxnSpPr>
        <p:spPr>
          <a:xfrm flipV="1">
            <a:off x="4627563" y="2687638"/>
            <a:ext cx="15875" cy="20367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5148263" y="3213100"/>
            <a:ext cx="1008062" cy="15113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5867400" y="4437063"/>
            <a:ext cx="881063" cy="431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3000375" y="3213100"/>
            <a:ext cx="779463" cy="15113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stCxn id="7" idx="1"/>
          </p:cNvCxnSpPr>
          <p:nvPr/>
        </p:nvCxnSpPr>
        <p:spPr>
          <a:xfrm flipH="1" flipV="1">
            <a:off x="2544763" y="4437063"/>
            <a:ext cx="708025" cy="4667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0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13315" name="Номер слайда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fld id="{397557EE-FD66-4D59-BE11-539F417C5753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/>
              <a:t>11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54388" y="2130425"/>
            <a:ext cx="2592387" cy="18002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</a:rPr>
              <a:t>Педагогические технологии формирования ФГ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95325" y="300038"/>
            <a:ext cx="2220913" cy="142557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Технология проектной деятельности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652838" y="193675"/>
            <a:ext cx="1838325" cy="1382713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Технология проблемного обучения</a:t>
            </a: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227763" y="334963"/>
            <a:ext cx="2179637" cy="142716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Уровневая дифференциация обучения</a:t>
            </a: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651375" y="4516438"/>
            <a:ext cx="2087563" cy="168433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Технология оценивания учебных достижений обучающихся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366713" y="2014538"/>
            <a:ext cx="2141537" cy="143986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Обучение на основе «учебных ситуаций»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157163" y="3789363"/>
            <a:ext cx="2016125" cy="122396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Технология использования игровых методов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983413" y="3843338"/>
            <a:ext cx="2160587" cy="129063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Технология развития критического мышления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333625" y="4516438"/>
            <a:ext cx="2016125" cy="168433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Технология формирования типа правильной читательской деятельности</a:t>
            </a: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586538" y="2054225"/>
            <a:ext cx="2317750" cy="135413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Информационные и коммуникационные технологии</a:t>
            </a:r>
          </a:p>
        </p:txBody>
      </p:sp>
      <p:cxnSp>
        <p:nvCxnSpPr>
          <p:cNvPr id="31" name="Прямая со стрелкой 30"/>
          <p:cNvCxnSpPr>
            <a:stCxn id="4" idx="0"/>
          </p:cNvCxnSpPr>
          <p:nvPr/>
        </p:nvCxnSpPr>
        <p:spPr>
          <a:xfrm flipV="1">
            <a:off x="4649788" y="1576388"/>
            <a:ext cx="0" cy="5540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stCxn id="4" idx="1"/>
          </p:cNvCxnSpPr>
          <p:nvPr/>
        </p:nvCxnSpPr>
        <p:spPr>
          <a:xfrm flipH="1" flipV="1">
            <a:off x="2813050" y="1711325"/>
            <a:ext cx="920750" cy="6826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 flipV="1">
            <a:off x="2808288" y="1711325"/>
            <a:ext cx="920750" cy="68421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25" idx="3"/>
          </p:cNvCxnSpPr>
          <p:nvPr/>
        </p:nvCxnSpPr>
        <p:spPr>
          <a:xfrm flipH="1" flipV="1">
            <a:off x="2508250" y="2733675"/>
            <a:ext cx="833438" cy="1968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flipH="1">
            <a:off x="2173288" y="3533775"/>
            <a:ext cx="1390650" cy="685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H="1">
            <a:off x="3563938" y="3789363"/>
            <a:ext cx="546100" cy="698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5464175" y="1676400"/>
            <a:ext cx="763588" cy="6397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>
            <a:endCxn id="29" idx="1"/>
          </p:cNvCxnSpPr>
          <p:nvPr/>
        </p:nvCxnSpPr>
        <p:spPr>
          <a:xfrm flipV="1">
            <a:off x="5946775" y="2732088"/>
            <a:ext cx="639763" cy="10001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/>
          <p:nvPr/>
        </p:nvCxnSpPr>
        <p:spPr>
          <a:xfrm>
            <a:off x="5846763" y="3408363"/>
            <a:ext cx="1136650" cy="7302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>
            <a:off x="5300663" y="3789363"/>
            <a:ext cx="395287" cy="698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fld id="{004B9A82-E9EC-4570-8ADC-326756E5A730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/>
              <a:t>12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14339" name="Picture 8" descr="https://thumbs.dreamstime.com/b/dreams-girl-86729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313" y="285750"/>
            <a:ext cx="642937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2"/>
          <p:cNvSpPr>
            <a:spLocks/>
          </p:cNvSpPr>
          <p:nvPr/>
        </p:nvSpPr>
        <p:spPr bwMode="auto">
          <a:xfrm>
            <a:off x="357188" y="2714625"/>
            <a:ext cx="4249737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/>
            <a:endParaRPr lang="ru-RU" altLang="ru-RU" sz="3600" b="1">
              <a:solidFill>
                <a:srgbClr val="1168AF"/>
              </a:solidFill>
            </a:endParaRPr>
          </a:p>
        </p:txBody>
      </p:sp>
      <p:sp>
        <p:nvSpPr>
          <p:cNvPr id="15363" name="AutoShape 6" descr="https://thumbs.dreamstime.com/b/dreams-girl-8672998.jpg"/>
          <p:cNvSpPr>
            <a:spLocks noChangeAspect="1" noChangeArrowheads="1"/>
          </p:cNvSpPr>
          <p:nvPr/>
        </p:nvSpPr>
        <p:spPr bwMode="auto">
          <a:xfrm>
            <a:off x="1428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15364" name="Заголовок 6"/>
          <p:cNvSpPr>
            <a:spLocks noGrp="1"/>
          </p:cNvSpPr>
          <p:nvPr>
            <p:ph type="title"/>
          </p:nvPr>
        </p:nvSpPr>
        <p:spPr>
          <a:xfrm>
            <a:off x="457200" y="1285875"/>
            <a:ext cx="8229600" cy="3286125"/>
          </a:xfrm>
        </p:spPr>
        <p:txBody>
          <a:bodyPr/>
          <a:lstStyle/>
          <a:p>
            <a:r>
              <a:rPr lang="ru-RU" alt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alt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mtClean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466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Образовательный интеллект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населения рассматривается важнейшим стратегическим  ресурсом государства.</a:t>
            </a:r>
          </a:p>
          <a:p>
            <a:pPr>
              <a:buFont typeface="Arial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Функциональная грамотность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умение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человека грамотно, квалифицированно функционировать во всех сферах человеческой деятельности: работе, государстве, семье, здоровье, праве, политике, культуре.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410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fld id="{27B378E7-95A4-467B-BB89-8810DEAED576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/>
              <a:t>2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alt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fld id="{09EF2332-6A36-411C-B98C-8AF2FEBDC02E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/>
              <a:t>3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125" name="Прямоугольник 4"/>
          <p:cNvSpPr>
            <a:spLocks noChangeArrowheads="1"/>
          </p:cNvSpPr>
          <p:nvPr/>
        </p:nvSpPr>
        <p:spPr bwMode="auto">
          <a:xfrm>
            <a:off x="214313" y="357188"/>
            <a:ext cx="8929687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b="1" i="1"/>
              <a:t/>
            </a:r>
            <a:br>
              <a:rPr lang="ru-RU" altLang="ru-RU" b="1" i="1"/>
            </a:b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Леонтьев А.А.:</a:t>
            </a:r>
            <a:b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«Функционально грамотный человек</a:t>
            </a:r>
            <a:b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это человек, который способен</a:t>
            </a:r>
            <a:b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использовать все постоянно приобретаемые в</a:t>
            </a:r>
            <a:b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течение жизни знания, умения и навыки для</a:t>
            </a:r>
            <a:b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решения максимально широкого диапазона</a:t>
            </a:r>
            <a:b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жизненных задач в различных сферах</a:t>
            </a:r>
            <a:b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человеческой деятельности, общения и</a:t>
            </a:r>
            <a:b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социальных отношений» </a:t>
            </a:r>
            <a:r>
              <a:rPr lang="ru-RU" altLang="ru-RU"/>
              <a:t/>
            </a:r>
            <a:br>
              <a:rPr lang="ru-RU" altLang="ru-RU"/>
            </a:br>
            <a:endParaRPr lang="ru-RU" alt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63"/>
            <a:ext cx="9144000" cy="56261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 Президента Российской Федерации от 07.05.2018 г. № 204 «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национальных целях и стратегических задачах  развития Российской Федерации на период до 2024 года» :</a:t>
            </a:r>
            <a:b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-При разработке национального проекта в сфере образования  Правительству РФ необходимо обеспечить: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глобальную конкурентоспособность российского образования;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вхождение Российской Федерации в число 10 ведущих стран  мира по качеству общего образования.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fld id="{04F15E41-40DF-4B46-9B5C-DE231F921D25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/>
              <a:t>4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Расширение экономического, политического и социального сотрудничества между странами приводит к необходимости создания единого </a:t>
            </a:r>
            <a:r>
              <a:rPr lang="ru-RU" alt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образовательного пространства.</a:t>
            </a:r>
          </a:p>
          <a:p>
            <a:pPr>
              <a:buFont typeface="Arial" charset="0"/>
              <a:buNone/>
            </a:pPr>
            <a:endParaRPr lang="ru-RU" alt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fld id="{1151F7B8-41CC-48BA-A1E4-F94930713A96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/>
              <a:t>5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63"/>
            <a:ext cx="8229600" cy="5626100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PISA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en-US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PISA (Program for International of Student Assessment)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направлено не на определение уровня освоения школьных программ, а на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оценку способности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учащихся применять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полученные в школе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знания и умения в </a:t>
            </a:r>
          </a:p>
          <a:p>
            <a:pPr marL="0" indent="0">
              <a:buFont typeface="Arial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жизненных ситуациях. </a:t>
            </a:r>
          </a:p>
          <a:p>
            <a:pPr>
              <a:buFont typeface="Arial" charset="0"/>
              <a:buNone/>
              <a:defRPr/>
            </a:pPr>
            <a:endParaRPr lang="ru-RU" dirty="0"/>
          </a:p>
        </p:txBody>
      </p:sp>
      <p:sp>
        <p:nvSpPr>
          <p:cNvPr id="8196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fld id="{130E61B3-0937-474C-8C4B-DA0FFA23BFFB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/>
              <a:t>6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  <p:pic>
        <p:nvPicPr>
          <p:cNvPr id="8197" name="Picture 4" descr="https://avatars.mds.yandex.net/get-pdb/2472969/9afe6094-8935-4191-8438-ae84850e3b7e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94"/>
          <a:stretch>
            <a:fillRect/>
          </a:stretch>
        </p:blipFill>
        <p:spPr bwMode="auto">
          <a:xfrm>
            <a:off x="4643438" y="2714625"/>
            <a:ext cx="428625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9219" name="Текст 1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fld id="{45838665-DCB6-4B20-B35F-A6A7CE2B34A4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/>
              <a:t>7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9221" name="AutoShape 6" descr="https://s1.slide-share.ru/s_slide/2392aa22cbb53b513ea07d582adefb2a/3328fab7-bba1-49cc-895b-bac02b68da68.jpeg"/>
          <p:cNvSpPr>
            <a:spLocks noChangeAspect="1" noChangeArrowheads="1"/>
          </p:cNvSpPr>
          <p:nvPr/>
        </p:nvSpPr>
        <p:spPr bwMode="auto">
          <a:xfrm>
            <a:off x="1428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9222" name="AutoShape 8" descr="https://s1.slide-share.ru/s_slide/2392aa22cbb53b513ea07d582adefb2a/3328fab7-bba1-49cc-895b-bac02b68da68.jpeg"/>
          <p:cNvSpPr>
            <a:spLocks noChangeAspect="1" noChangeArrowheads="1"/>
          </p:cNvSpPr>
          <p:nvPr/>
        </p:nvSpPr>
        <p:spPr bwMode="auto">
          <a:xfrm>
            <a:off x="1428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9223" name="AutoShape 10" descr="https://s1.slide-share.ru/s_slide/2392aa22cbb53b513ea07d582adefb2a/3328fab7-bba1-49cc-895b-bac02b68da68.jpeg"/>
          <p:cNvSpPr>
            <a:spLocks noChangeAspect="1" noChangeArrowheads="1"/>
          </p:cNvSpPr>
          <p:nvPr/>
        </p:nvSpPr>
        <p:spPr bwMode="auto">
          <a:xfrm>
            <a:off x="1428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9224" name="AutoShape 12" descr="https://s1.slide-share.ru/s_slide/2392aa22cbb53b513ea07d582adefb2a/3328fab7-bba1-49cc-895b-bac02b68da68.jpeg"/>
          <p:cNvSpPr>
            <a:spLocks noChangeAspect="1" noChangeArrowheads="1"/>
          </p:cNvSpPr>
          <p:nvPr/>
        </p:nvSpPr>
        <p:spPr bwMode="auto">
          <a:xfrm>
            <a:off x="1428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sp>
        <p:nvSpPr>
          <p:cNvPr id="9225" name="AutoShape 14" descr="https://s1.slide-share.ru/s_slide/2392aa22cbb53b513ea07d582adefb2a/3328fab7-bba1-49cc-895b-bac02b68da68.jpeg"/>
          <p:cNvSpPr>
            <a:spLocks noChangeAspect="1" noChangeArrowheads="1"/>
          </p:cNvSpPr>
          <p:nvPr/>
        </p:nvSpPr>
        <p:spPr bwMode="auto">
          <a:xfrm>
            <a:off x="1428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/>
          </a:p>
        </p:txBody>
      </p:sp>
      <p:pic>
        <p:nvPicPr>
          <p:cNvPr id="9226" name="Рисунок 14" descr="http://dporcchap.ru/uploads/posts/2019-03/1553074021_2.jpg"/>
          <p:cNvPicPr>
            <a:picLocks noGrp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6" r="6586"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65097"/>
                  </a:srgbClr>
                </a:solidFill>
              </a14:hiddenFill>
            </a:ext>
          </a:ex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6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alt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формирования функциональной грамотности, разрабатываемые в рамках проекта</a:t>
            </a:r>
          </a:p>
        </p:txBody>
      </p:sp>
      <p:sp>
        <p:nvSpPr>
          <p:cNvPr id="10243" name="Содержимое 7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altLang="ru-RU" smtClean="0"/>
              <a:t>        </a:t>
            </a:r>
          </a:p>
          <a:p>
            <a:pPr>
              <a:buFont typeface="Arial" charset="0"/>
              <a:buNone/>
            </a:pPr>
            <a:r>
              <a:rPr lang="ru-RU" altLang="ru-RU" smtClean="0">
                <a:solidFill>
                  <a:srgbClr val="002060"/>
                </a:solidFill>
              </a:rPr>
              <a:t>        </a:t>
            </a: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Математическая грамотность</a:t>
            </a:r>
          </a:p>
          <a:p>
            <a:pPr>
              <a:buFont typeface="Arial" charset="0"/>
              <a:buNone/>
            </a:pP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Читательская грамотность</a:t>
            </a:r>
          </a:p>
          <a:p>
            <a:pPr>
              <a:buFont typeface="Arial" charset="0"/>
              <a:buNone/>
            </a:pP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Естественнонаучная грамотность</a:t>
            </a:r>
          </a:p>
          <a:p>
            <a:pPr>
              <a:buFont typeface="Arial" charset="0"/>
              <a:buNone/>
            </a:pP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Финансовая грамотность</a:t>
            </a:r>
          </a:p>
          <a:p>
            <a:pPr>
              <a:buFont typeface="Arial" charset="0"/>
              <a:buNone/>
            </a:pP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Глобальные компетенции</a:t>
            </a:r>
          </a:p>
          <a:p>
            <a:pPr>
              <a:buFont typeface="Arial" charset="0"/>
              <a:buNone/>
            </a:pPr>
            <a:r>
              <a:rPr lang="ru-RU" altLang="ru-RU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Креативное мышление</a:t>
            </a:r>
          </a:p>
        </p:txBody>
      </p:sp>
      <p:sp>
        <p:nvSpPr>
          <p:cNvPr id="10244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fld id="{88B052BB-485B-43D4-9D25-D03DC865325A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/>
              <a:t>8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2438" y="131763"/>
            <a:ext cx="8229600" cy="971550"/>
          </a:xfrm>
        </p:spPr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Система формирования и развития ФГ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onotype Corsiva" pitchFamily="66" charset="0"/>
                <a:cs typeface="Arial" charset="0"/>
              </a:defRPr>
            </a:lvl9pPr>
          </a:lstStyle>
          <a:p>
            <a:fld id="{4C653FF7-D9DE-4768-82E1-113BAD45D3F8}" type="slidenum">
              <a:rPr lang="ru-RU" altLang="ru-RU">
                <a:solidFill>
                  <a:srgbClr val="898989"/>
                </a:solidFill>
                <a:latin typeface="Calibri" pitchFamily="34" charset="0"/>
              </a:rPr>
              <a:pPr/>
              <a:t>9</a:t>
            </a:fld>
            <a:endParaRPr lang="ru-RU" altLang="ru-RU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2438" y="2894013"/>
            <a:ext cx="2016125" cy="12954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</a:rPr>
              <a:t>Формирование ФГ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43213" y="1377950"/>
            <a:ext cx="1952625" cy="115252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Создание условий по формированию и развитию ФГ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57513" y="3079750"/>
            <a:ext cx="1944687" cy="12954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Изменение в содержании образования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98788" y="4945063"/>
            <a:ext cx="1943100" cy="1296987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Изменения в технологиях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40425" y="1349375"/>
            <a:ext cx="2447925" cy="117475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/>
              <a:t>-нормативно-правовые</a:t>
            </a:r>
            <a:r>
              <a:rPr lang="ru-RU" sz="1600" dirty="0"/>
              <a:t>;</a:t>
            </a:r>
          </a:p>
          <a:p>
            <a:pPr>
              <a:defRPr/>
            </a:pPr>
            <a:r>
              <a:rPr lang="ru-RU" sz="1600" dirty="0"/>
              <a:t>-кадровые;</a:t>
            </a:r>
          </a:p>
          <a:p>
            <a:pPr>
              <a:defRPr/>
            </a:pPr>
            <a:r>
              <a:rPr lang="ru-RU" sz="1600" dirty="0"/>
              <a:t>-организационные;</a:t>
            </a:r>
          </a:p>
          <a:p>
            <a:pPr>
              <a:defRPr/>
            </a:pPr>
            <a:r>
              <a:rPr lang="ru-RU" sz="1600" dirty="0"/>
              <a:t>-содержательные.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867400" y="2919413"/>
            <a:ext cx="2532063" cy="125412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/>
              <a:t>-ООП;</a:t>
            </a:r>
          </a:p>
          <a:p>
            <a:pPr>
              <a:defRPr/>
            </a:pPr>
            <a:r>
              <a:rPr lang="ru-RU" sz="1600" dirty="0"/>
              <a:t>-внеурочная деятельность;</a:t>
            </a:r>
          </a:p>
          <a:p>
            <a:pPr>
              <a:defRPr/>
            </a:pPr>
            <a:r>
              <a:rPr lang="ru-RU" sz="1600" dirty="0"/>
              <a:t>-воспитательная работа.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292725" y="4560888"/>
            <a:ext cx="3743325" cy="1916112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/>
              <a:t>-технологическая </a:t>
            </a:r>
            <a:r>
              <a:rPr lang="ru-RU" sz="1600" dirty="0"/>
              <a:t>карта урока;</a:t>
            </a:r>
          </a:p>
          <a:p>
            <a:pPr>
              <a:defRPr/>
            </a:pPr>
            <a:r>
              <a:rPr lang="ru-RU" sz="1600" dirty="0"/>
              <a:t>-технологии и формы воспитательной работы;</a:t>
            </a:r>
          </a:p>
          <a:p>
            <a:pPr>
              <a:defRPr/>
            </a:pPr>
            <a:r>
              <a:rPr lang="ru-RU" sz="1600" dirty="0"/>
              <a:t>-</a:t>
            </a:r>
            <a:r>
              <a:rPr lang="ru-RU" sz="1600" dirty="0" err="1"/>
              <a:t>метапредметные</a:t>
            </a:r>
            <a:r>
              <a:rPr lang="ru-RU" sz="1600" dirty="0"/>
              <a:t> конкурсы и олимпиады;</a:t>
            </a:r>
          </a:p>
          <a:p>
            <a:pPr>
              <a:defRPr/>
            </a:pPr>
            <a:r>
              <a:rPr lang="ru-RU" sz="1600" dirty="0"/>
              <a:t>-инструменты для оценки  </a:t>
            </a:r>
            <a:r>
              <a:rPr lang="ru-RU" sz="1600" dirty="0" err="1"/>
              <a:t>сформированности</a:t>
            </a:r>
            <a:r>
              <a:rPr lang="ru-RU" sz="1600" dirty="0"/>
              <a:t> ФГ.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V="1">
            <a:off x="2339975" y="2397125"/>
            <a:ext cx="503238" cy="4968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468563" y="3541713"/>
            <a:ext cx="53022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339975" y="4189413"/>
            <a:ext cx="617538" cy="96837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7" idx="3"/>
            <a:endCxn id="10" idx="1"/>
          </p:cNvCxnSpPr>
          <p:nvPr/>
        </p:nvCxnSpPr>
        <p:spPr>
          <a:xfrm flipV="1">
            <a:off x="4795838" y="1936750"/>
            <a:ext cx="1144587" cy="1746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8" idx="3"/>
          </p:cNvCxnSpPr>
          <p:nvPr/>
        </p:nvCxnSpPr>
        <p:spPr>
          <a:xfrm>
            <a:off x="4902200" y="3727450"/>
            <a:ext cx="9652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9" idx="3"/>
          </p:cNvCxnSpPr>
          <p:nvPr/>
        </p:nvCxnSpPr>
        <p:spPr>
          <a:xfrm>
            <a:off x="4941888" y="5592763"/>
            <a:ext cx="35083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000000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новая презентация (2003)</Template>
  <TotalTime>3608</TotalTime>
  <Words>328</Words>
  <Application>Microsoft Office PowerPoint</Application>
  <PresentationFormat>Экран (4:3)</PresentationFormat>
  <Paragraphs>69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Monotype Corsiva</vt:lpstr>
      <vt:lpstr>Arial</vt:lpstr>
      <vt:lpstr>Calibri</vt:lpstr>
      <vt:lpstr>Arial Black</vt:lpstr>
      <vt:lpstr>Times New Roman</vt:lpstr>
      <vt:lpstr>Ppt0000000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направления формирования функциональной грамотности, разрабатываемые в рамках проекта</vt:lpstr>
      <vt:lpstr>Система формирования и развития ФГ</vt:lpstr>
      <vt:lpstr>Формируем ФГ</vt:lpstr>
      <vt:lpstr>Презентация PowerPoint</vt:lpstr>
      <vt:lpstr>Презентация PowerPoint</vt:lpstr>
      <vt:lpstr>Спасибо за внимание!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Latypov_Family</dc:creator>
  <cp:lastModifiedBy>Евгений</cp:lastModifiedBy>
  <cp:revision>284</cp:revision>
  <dcterms:created xsi:type="dcterms:W3CDTF">2011-06-28T17:05:06Z</dcterms:created>
  <dcterms:modified xsi:type="dcterms:W3CDTF">2023-10-22T14:22:59Z</dcterms:modified>
</cp:coreProperties>
</file>