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91" r:id="rId3"/>
    <p:sldId id="295" r:id="rId4"/>
    <p:sldId id="288" r:id="rId5"/>
    <p:sldId id="294" r:id="rId6"/>
    <p:sldId id="292" r:id="rId7"/>
    <p:sldId id="289" r:id="rId8"/>
    <p:sldId id="286" r:id="rId9"/>
    <p:sldId id="284" r:id="rId10"/>
    <p:sldId id="259" r:id="rId11"/>
    <p:sldId id="283" r:id="rId12"/>
    <p:sldId id="279" r:id="rId13"/>
    <p:sldId id="28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0389496113406E-2"/>
          <c:y val="8.3781205473566447E-2"/>
          <c:w val="0.5480941893125858"/>
          <c:h val="0.82818131653881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риска</c:v>
                </c:pt>
              </c:strCache>
            </c:strRef>
          </c:tx>
          <c:explosion val="7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339604453217464E-3"/>
                  <c:y val="-9.68301996945873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err="1" smtClean="0"/>
                      <a:t>уч</a:t>
                    </a:r>
                    <a:r>
                      <a:rPr lang="ru-RU" baseline="0" dirty="0" smtClean="0"/>
                      <a:t> затруднения </a:t>
                    </a:r>
                    <a:fld id="{EB81B216-C7DC-4575-B0C6-3F0135347BE4}" type="PERCENTAGE">
                      <a:rPr lang="en-US" baseline="0" smtClean="0"/>
                      <a:pPr>
                        <a:defRPr sz="20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alpha val="9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44546A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8947680755063472"/>
                      <c:h val="8.808154884081088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90269473351632"/>
                  <c:y val="-1.17047494136315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763C43-C09B-41AF-8E66-9BB35A6E7405}" type="CATEGORYNAME">
                      <a:rPr lang="ru-RU" smtClean="0"/>
                      <a:pPr algn="l">
                        <a:defRPr sz="2000"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21DC76E1-AB14-4632-A67D-17DAEEF69DFB}" type="PERCENTAGE">
                      <a:rPr lang="ru-RU" baseline="0" smtClean="0"/>
                      <a:pPr algn="l">
                        <a:defRPr sz="20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alpha val="9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44546A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41376333046841"/>
                      <c:h val="9.648148697404662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0408149059969919"/>
                  <c:y val="3.56390768044374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8D0949-3090-4E9C-9B29-95126BDCE147}" type="CATEGORYNAME">
                      <a:rPr lang="ru-RU" smtClean="0"/>
                      <a:pPr algn="l">
                        <a:defRPr sz="2000"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81F512A-9ECC-4717-92F3-4F0B6071F724}" type="PERCENTAGE">
                      <a:rPr lang="ru-RU" baseline="0" smtClean="0"/>
                      <a:pPr algn="l">
                        <a:defRPr sz="20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alpha val="9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44546A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79288512602934"/>
                      <c:h val="9.042517984008145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9315278136596535E-2"/>
                  <c:y val="7.874104150988420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F390A2-984A-4887-99F4-A6FC124837C7}" type="CATEGORYNAME">
                      <a:rPr lang="ru-RU" smtClean="0"/>
                      <a:pPr algn="l">
                        <a:defRPr sz="2000"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25BC5217-A0E8-42DA-9B84-4425A00DC92C}" type="PERCENTAGE">
                      <a:rPr lang="ru-RU" baseline="0" smtClean="0"/>
                      <a:pPr algn="l">
                        <a:defRPr sz="20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alpha val="9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44546A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04987177271848"/>
                      <c:h val="8.58408056889271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960622995657214"/>
                  <c:y val="-0.119175546608446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EBB4D8-20C2-494C-A6BE-622AE2B73F6F}" type="CATEGORYNAME">
                      <a:rPr lang="ru-RU" smtClean="0"/>
                      <a:pPr algn="l">
                        <a:defRPr sz="2000"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64C1BFED-4F4B-45C3-97E8-59A956280C26}" type="PERCENTAGE">
                      <a:rPr lang="ru-RU" baseline="0" smtClean="0"/>
                      <a:pPr algn="l">
                        <a:defRPr sz="20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prstClr val="white">
                    <a:alpha val="9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44546A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285757625390973"/>
                      <c:h val="8.440741375644032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5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50800" dist="50800" dir="5400000" algn="ctr" rotWithShape="0">
                  <a:srgbClr val="44546A"/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уч.неуспешность32%</c:v>
                </c:pt>
                <c:pt idx="1">
                  <c:v>злят</c:v>
                </c:pt>
                <c:pt idx="2">
                  <c:v>дрязнят</c:v>
                </c:pt>
                <c:pt idx="3">
                  <c:v>отметка</c:v>
                </c:pt>
                <c:pt idx="4">
                  <c:v>разное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0.31</c:v>
                </c:pt>
                <c:pt idx="2">
                  <c:v>0.1</c:v>
                </c:pt>
                <c:pt idx="3">
                  <c:v>0.05</c:v>
                </c:pt>
                <c:pt idx="4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вмешиваются 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сообщают учителю 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смеются над жертвой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вмешаюсь заступлюсь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ответная агрессия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сообщу родителям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258791912"/>
        <c:axId val="258793088"/>
      </c:barChart>
      <c:catAx>
        <c:axId val="258791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793088"/>
        <c:crosses val="autoZero"/>
        <c:auto val="1"/>
        <c:lblAlgn val="ctr"/>
        <c:lblOffset val="100"/>
        <c:noMultiLvlLbl val="0"/>
      </c:catAx>
      <c:valAx>
        <c:axId val="2587930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9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3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0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7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9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6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5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0070C0"/>
            </a:solidFill>
          </a:ln>
          <a:solidFill>
            <a:schemeClr val="accent1">
              <a:lumMod val="50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466" y="457199"/>
            <a:ext cx="5784112" cy="39446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выглядит агрессия в младшем школьном возрасте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700" i="1" dirty="0" smtClean="0"/>
              <a:t>и</a:t>
            </a:r>
            <a:br>
              <a:rPr lang="ru-RU" sz="2700" i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/>
              <a:t>что делать с ее проявлениями?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5505450"/>
            <a:ext cx="4800991" cy="790575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Е.В. Усольцева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педагог-психолог, учитель-дефектолог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МБОУ «Мамонтовская СОШ»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07" y="5174645"/>
            <a:ext cx="1515979" cy="1388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86" y="5232669"/>
            <a:ext cx="1466334" cy="1343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085" y="5234972"/>
            <a:ext cx="1477518" cy="1353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7420" y="5174645"/>
            <a:ext cx="1286483" cy="133065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07677" y="225190"/>
            <a:ext cx="5058889" cy="56437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ВОПРОСЫ для обсуждения: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почему возникает  агрессия?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хочет сказать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ребенок при помощи агрессии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реагировать на агрессивное поведение ребенка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каким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образом можно предотвратить агрессию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научить ребенка выходить из состояния агрессии?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249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Гиперактивно-агрессивный </a:t>
            </a:r>
            <a:r>
              <a:rPr lang="ru-RU" sz="3200" dirty="0" smtClean="0"/>
              <a:t>ребенок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531428" y="2327563"/>
            <a:ext cx="4822371" cy="38493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Недостатки </a:t>
            </a:r>
            <a:r>
              <a:rPr lang="ru-RU" dirty="0"/>
              <a:t>в воспитании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Трудностями обучения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собенности </a:t>
            </a:r>
            <a:r>
              <a:rPr lang="ru-RU" dirty="0"/>
              <a:t>созревания нервной системы и </a:t>
            </a:r>
            <a:r>
              <a:rPr lang="ru-RU" dirty="0" smtClean="0"/>
              <a:t>организма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</a:rPr>
              <a:t>Повышенная чувствительность, раздражительность, ранимость могут провоцировать агрессивное поведение.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5242" y="1104405"/>
            <a:ext cx="5181600" cy="3411393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Помогите ребенку разрядить психическое </a:t>
            </a:r>
            <a:r>
              <a:rPr lang="ru-RU" sz="2600" dirty="0" smtClean="0"/>
              <a:t>напряжение</a:t>
            </a:r>
            <a:endParaRPr lang="ru-RU" sz="2600" dirty="0"/>
          </a:p>
          <a:p>
            <a:pPr algn="just"/>
            <a:r>
              <a:rPr lang="ru-RU" sz="2600" dirty="0"/>
              <a:t>Стремитесь избегать ситуаций перенапряжения или предупредить возникновение чрезмерного </a:t>
            </a:r>
            <a:r>
              <a:rPr lang="ru-RU" sz="2600" dirty="0" smtClean="0"/>
              <a:t>утомления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0" y="4102668"/>
            <a:ext cx="3193577" cy="23289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2042" y="365125"/>
            <a:ext cx="5640779" cy="1325563"/>
          </a:xfrm>
        </p:spPr>
        <p:txBody>
          <a:bodyPr>
            <a:noAutofit/>
          </a:bodyPr>
          <a:lstStyle/>
          <a:p>
            <a:r>
              <a:rPr lang="ru-RU" sz="3200" dirty="0"/>
              <a:t>Агрессивный ребенок с оппозиционно-вызывающим поведением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50675" y="2232561"/>
            <a:ext cx="5482145" cy="39444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Проявления «кризиса развития</a:t>
            </a:r>
            <a:r>
              <a:rPr lang="ru-RU" sz="2600" dirty="0" smtClean="0"/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Недостатки </a:t>
            </a:r>
            <a:r>
              <a:rPr lang="ru-RU" sz="2600" dirty="0"/>
              <a:t>воспитания: потеря авторитета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Ребенок </a:t>
            </a:r>
            <a:r>
              <a:rPr lang="ru-RU" sz="2600" dirty="0"/>
              <a:t>отстаивает свои права, забывая об </a:t>
            </a:r>
            <a:r>
              <a:rPr lang="ru-RU" sz="2600" dirty="0" smtClean="0"/>
              <a:t>обязанностях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Не </a:t>
            </a:r>
            <a:r>
              <a:rPr lang="ru-RU" sz="2600" dirty="0"/>
              <a:t>приучен к самоорганизации  и переносит на вас собственное настроение и проблемы, перекладывает ответственность за свое </a:t>
            </a:r>
            <a:r>
              <a:rPr lang="ru-RU" sz="2600" dirty="0" smtClean="0"/>
              <a:t>поведение</a:t>
            </a:r>
            <a:endParaRPr lang="ru-RU" sz="2600" dirty="0"/>
          </a:p>
          <a:p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6494" y="960355"/>
            <a:ext cx="5181600" cy="2833723"/>
          </a:xfrm>
        </p:spPr>
        <p:txBody>
          <a:bodyPr>
            <a:noAutofit/>
          </a:bodyPr>
          <a:lstStyle/>
          <a:p>
            <a:r>
              <a:rPr lang="ru-RU" sz="2600" dirty="0"/>
              <a:t>Попытайтесь решать проблемы вместе, в сотрудничестве с ребенком, но не за </a:t>
            </a:r>
            <a:r>
              <a:rPr lang="ru-RU" sz="2600" dirty="0" smtClean="0"/>
              <a:t>него</a:t>
            </a:r>
            <a:endParaRPr lang="ru-RU" sz="2600" dirty="0"/>
          </a:p>
          <a:p>
            <a:r>
              <a:rPr lang="ru-RU" sz="2600" dirty="0"/>
              <a:t>Стимулируйте ответственное </a:t>
            </a:r>
            <a:r>
              <a:rPr lang="ru-RU" sz="2600" dirty="0" smtClean="0"/>
              <a:t>поведение</a:t>
            </a:r>
          </a:p>
          <a:p>
            <a:r>
              <a:rPr lang="ru-RU" sz="2600" dirty="0" smtClean="0"/>
              <a:t>Учите не </a:t>
            </a:r>
            <a:r>
              <a:rPr lang="ru-RU" sz="2600" dirty="0"/>
              <a:t>перекладывать свою вину на </a:t>
            </a:r>
            <a:r>
              <a:rPr lang="ru-RU" sz="2600" dirty="0" smtClean="0"/>
              <a:t>других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BFB"/>
              </a:clrFrom>
              <a:clrTo>
                <a:srgbClr val="FDFBFB">
                  <a:alpha val="0"/>
                </a:srgbClr>
              </a:clrTo>
            </a:clrChange>
          </a:blip>
          <a:srcRect b="42108"/>
          <a:stretch/>
        </p:blipFill>
        <p:spPr>
          <a:xfrm flipH="1">
            <a:off x="2108511" y="4044456"/>
            <a:ext cx="2981478" cy="21682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7587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2042" y="365125"/>
            <a:ext cx="5640779" cy="1325563"/>
          </a:xfrm>
        </p:spPr>
        <p:txBody>
          <a:bodyPr>
            <a:noAutofit/>
          </a:bodyPr>
          <a:lstStyle/>
          <a:p>
            <a:r>
              <a:rPr lang="ru-RU" sz="3200" dirty="0"/>
              <a:t>Агрессивно-боязливый </a:t>
            </a:r>
            <a:r>
              <a:rPr lang="ru-RU" sz="3200" dirty="0" smtClean="0"/>
              <a:t>ребенок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58988" y="1458675"/>
            <a:ext cx="4822371" cy="339992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Личностные особенности семейного </a:t>
            </a:r>
            <a:r>
              <a:rPr lang="ru-RU" dirty="0" smtClean="0"/>
              <a:t>окружения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Авторитарный </a:t>
            </a:r>
            <a:r>
              <a:rPr lang="ru-RU" dirty="0"/>
              <a:t>стиль </a:t>
            </a:r>
            <a:r>
              <a:rPr lang="ru-RU" dirty="0" smtClean="0"/>
              <a:t>воспитания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Завышенный </a:t>
            </a:r>
            <a:r>
              <a:rPr lang="ru-RU" dirty="0"/>
              <a:t>уровень ожидания родителей и его несоответствие возможностям </a:t>
            </a:r>
            <a:r>
              <a:rPr lang="ru-RU" dirty="0" smtClean="0"/>
              <a:t>ребенка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743" y="365125"/>
            <a:ext cx="5181600" cy="4493477"/>
          </a:xfrm>
        </p:spPr>
        <p:txBody>
          <a:bodyPr>
            <a:noAutofit/>
          </a:bodyPr>
          <a:lstStyle/>
          <a:p>
            <a:r>
              <a:rPr lang="ru-RU" sz="2600" dirty="0"/>
              <a:t>Пересмотрите свои реакции в различных стрессовых (значимых) ситуациях, проработайте свое отношение к миру</a:t>
            </a:r>
          </a:p>
          <a:p>
            <a:r>
              <a:rPr lang="ru-RU" sz="2600" dirty="0"/>
              <a:t>Работайте со страхами, учите понимать эту эмоцию, признавать ее и отслеживать проявление</a:t>
            </a:r>
          </a:p>
          <a:p>
            <a:r>
              <a:rPr lang="ru-RU" sz="2600" dirty="0"/>
              <a:t>Моделируйте, создавайте опасную ситуацию и вместе с ребенком ищите способы ее </a:t>
            </a:r>
            <a:r>
              <a:rPr lang="ru-RU" sz="2600" dirty="0" smtClean="0"/>
              <a:t>преодоления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Враждебность</a:t>
            </a:r>
            <a:r>
              <a:rPr lang="ru-RU" sz="2000" dirty="0">
                <a:solidFill>
                  <a:srgbClr val="FF0000"/>
                </a:solidFill>
              </a:rPr>
              <a:t>, подозрительность могут быть средством защиты ребенка от мнимой угрозы, «нападения».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97" r="3072"/>
          <a:stretch/>
        </p:blipFill>
        <p:spPr>
          <a:xfrm>
            <a:off x="6939287" y="4858602"/>
            <a:ext cx="4831308" cy="17939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363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2042" y="365125"/>
            <a:ext cx="5640779" cy="1325563"/>
          </a:xfrm>
        </p:spPr>
        <p:txBody>
          <a:bodyPr>
            <a:noAutofit/>
          </a:bodyPr>
          <a:lstStyle/>
          <a:p>
            <a:r>
              <a:rPr lang="ru-RU" sz="3200" dirty="0"/>
              <a:t>Агрессивно-бесчувственный ребенок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92042" y="1781299"/>
            <a:ext cx="5545776" cy="43956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Неблагоприятные условия семейного воспитания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Нарушения </a:t>
            </a:r>
            <a:r>
              <a:rPr lang="ru-RU" sz="2600" dirty="0" err="1"/>
              <a:t>психо</a:t>
            </a:r>
            <a:r>
              <a:rPr lang="ru-RU" sz="2600" dirty="0"/>
              <a:t>-эмоционального развития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Черты эмоциональной холодности, черствости, повышенной эмоциональной возбудимости у родителей или близких </a:t>
            </a:r>
            <a:r>
              <a:rPr lang="ru-RU" sz="2600" dirty="0" smtClean="0"/>
              <a:t>ребенка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Раздражается </a:t>
            </a:r>
            <a:r>
              <a:rPr lang="ru-RU" sz="1800" dirty="0">
                <a:solidFill>
                  <a:srgbClr val="FF0000"/>
                </a:solidFill>
              </a:rPr>
              <a:t>или равнодушен, толкается, дерется, говорит обидные слова, грубо обращается с животными. При этом он с трудом понимает (не понимает), что чувствует другой (что обиженному плохо или больно)</a:t>
            </a:r>
          </a:p>
          <a:p>
            <a:pPr algn="just"/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533" y="108298"/>
            <a:ext cx="5396831" cy="1460665"/>
          </a:xfrm>
        </p:spPr>
        <p:txBody>
          <a:bodyPr>
            <a:noAutofit/>
          </a:bodyPr>
          <a:lstStyle/>
          <a:p>
            <a:r>
              <a:rPr lang="ru-RU" sz="2600" dirty="0"/>
              <a:t>Стимулируйте гуманные чувства: жалейте, ухаживайте за больными, за животными </a:t>
            </a:r>
          </a:p>
          <a:p>
            <a:r>
              <a:rPr lang="ru-RU" sz="2600" dirty="0"/>
              <a:t>Развивайте эмоциональный интеллект, учите различать эмоции, обращайте внимание на </a:t>
            </a:r>
            <a:r>
              <a:rPr lang="ru-RU" sz="2600" dirty="0" err="1"/>
              <a:t>эмоц</a:t>
            </a:r>
            <a:r>
              <a:rPr lang="ru-RU" sz="2600" dirty="0"/>
              <a:t>. состояние другого человека и стимулируйте желание помочь. </a:t>
            </a:r>
          </a:p>
          <a:p>
            <a:r>
              <a:rPr lang="ru-RU" sz="2600" dirty="0"/>
              <a:t>Приучайте нести ответственность «отрабатывать» свое агрессивное поведение («А теперь, иди, извинись»,  «пожми руку» и т.п.).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8EFD2"/>
              </a:clrFrom>
              <a:clrTo>
                <a:srgbClr val="F8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6358"/>
          <a:stretch/>
        </p:blipFill>
        <p:spPr>
          <a:xfrm>
            <a:off x="2850078" y="4785756"/>
            <a:ext cx="3094790" cy="18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549" y="365125"/>
            <a:ext cx="5762625" cy="19208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КАКАЯ АГРЕССИЯ АГРЕССИЕЙ НЕ </a:t>
            </a:r>
            <a:r>
              <a:rPr lang="ru-RU" sz="2800" dirty="0" smtClean="0"/>
              <a:t>ЯВЛЯЕТСЯ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>С ЧЕМ НАДО, А С ЧЕМ НЕ НАДО БОРОТЬСЯ</a:t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476251" y="895350"/>
            <a:ext cx="5591174" cy="5281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Агрессия*</a:t>
            </a:r>
            <a:r>
              <a:rPr lang="ru-RU" dirty="0"/>
              <a:t>- </a:t>
            </a:r>
          </a:p>
          <a:p>
            <a:pPr marL="0" indent="0">
              <a:buNone/>
            </a:pPr>
            <a:r>
              <a:rPr lang="ru-RU" i="1" dirty="0" smtClean="0"/>
              <a:t>отдельные действия</a:t>
            </a:r>
            <a:r>
              <a:rPr lang="ru-RU" i="1" dirty="0"/>
              <a:t>, </a:t>
            </a:r>
            <a:r>
              <a:rPr lang="ru-RU" dirty="0"/>
              <a:t>способы выражения гнева, протеста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Агрессивность</a:t>
            </a:r>
            <a:r>
              <a:rPr lang="ru-RU" dirty="0" smtClean="0"/>
              <a:t>-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относительно </a:t>
            </a:r>
            <a:r>
              <a:rPr lang="ru-RU" i="1" dirty="0"/>
              <a:t>устойчивое </a:t>
            </a:r>
            <a:r>
              <a:rPr lang="ru-RU" i="1" dirty="0" smtClean="0"/>
              <a:t>свойство, </a:t>
            </a:r>
            <a:r>
              <a:rPr lang="ru-RU" dirty="0"/>
              <a:t>готовность к </a:t>
            </a:r>
            <a:r>
              <a:rPr lang="ru-RU" dirty="0" smtClean="0"/>
              <a:t>агрессии</a:t>
            </a:r>
            <a:r>
              <a:rPr lang="en-US" dirty="0" smtClean="0"/>
              <a:t>/</a:t>
            </a:r>
            <a:r>
              <a:rPr lang="ru-RU" dirty="0" smtClean="0"/>
              <a:t>насилию </a:t>
            </a:r>
            <a:r>
              <a:rPr lang="ru-RU" dirty="0"/>
              <a:t>или склон­ность воспринимать и интерпретировать поведение другого как </a:t>
            </a:r>
            <a:r>
              <a:rPr lang="ru-RU" dirty="0" smtClean="0"/>
              <a:t>враждебное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Агрессивное </a:t>
            </a:r>
            <a:r>
              <a:rPr lang="ru-RU" dirty="0">
                <a:solidFill>
                  <a:srgbClr val="FF0000"/>
                </a:solidFill>
              </a:rPr>
              <a:t>поведение </a:t>
            </a:r>
            <a:r>
              <a:rPr lang="ru-RU" dirty="0" smtClean="0"/>
              <a:t>-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набор </a:t>
            </a:r>
            <a:r>
              <a:rPr lang="ru-RU" dirty="0"/>
              <a:t>привычных и постоянных действий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100" dirty="0"/>
              <a:t>*«</a:t>
            </a:r>
            <a:r>
              <a:rPr lang="en-US" sz="2100" dirty="0" err="1"/>
              <a:t>agressio</a:t>
            </a:r>
            <a:r>
              <a:rPr lang="en-US" sz="2100" dirty="0"/>
              <a:t>» - </a:t>
            </a:r>
            <a:r>
              <a:rPr lang="ru-RU" sz="2100" i="1" dirty="0"/>
              <a:t>(</a:t>
            </a:r>
            <a:r>
              <a:rPr lang="en-US" sz="2100" i="1" dirty="0"/>
              <a:t>aggression</a:t>
            </a:r>
            <a:r>
              <a:rPr lang="ru-RU" sz="2100" i="1" dirty="0"/>
              <a:t>) </a:t>
            </a:r>
            <a:r>
              <a:rPr lang="ru-RU" sz="2100" dirty="0"/>
              <a:t>происходит от слова </a:t>
            </a:r>
            <a:r>
              <a:rPr lang="en-US" sz="2100" i="1" dirty="0" err="1"/>
              <a:t>adgradi</a:t>
            </a:r>
            <a:r>
              <a:rPr lang="en-US" sz="2100" i="1" dirty="0"/>
              <a:t> </a:t>
            </a:r>
            <a:r>
              <a:rPr lang="ru-RU" sz="2100" dirty="0"/>
              <a:t>(где </a:t>
            </a:r>
            <a:r>
              <a:rPr lang="en-US" sz="2100" i="1" dirty="0"/>
              <a:t>ad</a:t>
            </a:r>
            <a:r>
              <a:rPr lang="ru-RU" sz="2100" i="1" dirty="0"/>
              <a:t>— </a:t>
            </a:r>
            <a:r>
              <a:rPr lang="ru-RU" sz="2100" dirty="0"/>
              <a:t>на, </a:t>
            </a:r>
            <a:r>
              <a:rPr lang="en-US" sz="2100" i="1" dirty="0" err="1"/>
              <a:t>gradus</a:t>
            </a:r>
            <a:r>
              <a:rPr lang="ru-RU" sz="2100" i="1" dirty="0"/>
              <a:t>— </a:t>
            </a:r>
            <a:r>
              <a:rPr lang="ru-RU" sz="2100" dirty="0"/>
              <a:t>шаг) </a:t>
            </a:r>
            <a:r>
              <a:rPr lang="ru-RU" sz="2100" dirty="0" smtClean="0"/>
              <a:t>«</a:t>
            </a:r>
            <a:r>
              <a:rPr lang="ru-RU" sz="2100" dirty="0"/>
              <a:t>двигаться на», наступать,   </a:t>
            </a:r>
            <a:r>
              <a:rPr lang="ru-RU" sz="2100" dirty="0" smtClean="0"/>
              <a:t>нападение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6135" y="1942061"/>
            <a:ext cx="3499588" cy="3413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05" y="2027881"/>
            <a:ext cx="3481118" cy="3670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369" y="2028409"/>
            <a:ext cx="3387354" cy="3879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605" y="2027881"/>
            <a:ext cx="3336610" cy="3880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085" y="2018028"/>
            <a:ext cx="3554203" cy="3947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085" y="1942061"/>
            <a:ext cx="3475061" cy="44235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085" y="2018028"/>
            <a:ext cx="3568735" cy="4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9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549" y="365125"/>
            <a:ext cx="5762625" cy="19208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КАКАЯ АГРЕССИЯ АГРЕССИЕЙ НЕ </a:t>
            </a:r>
            <a:r>
              <a:rPr lang="ru-RU" sz="2800" dirty="0" smtClean="0"/>
              <a:t>ЯВЛЯЕТСЯ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>С ЧЕМ НАДО, А С ЧЕМ НЕ НАДО БОРОТЬСЯ</a:t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476251" y="895350"/>
            <a:ext cx="5591174" cy="5281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Агрессия*</a:t>
            </a:r>
            <a:r>
              <a:rPr lang="ru-RU" dirty="0"/>
              <a:t>- </a:t>
            </a:r>
          </a:p>
          <a:p>
            <a:pPr marL="0" indent="0">
              <a:buNone/>
            </a:pPr>
            <a:r>
              <a:rPr lang="ru-RU" i="1" dirty="0" smtClean="0"/>
              <a:t>отдельные действия</a:t>
            </a:r>
            <a:r>
              <a:rPr lang="ru-RU" i="1" dirty="0"/>
              <a:t>, </a:t>
            </a:r>
            <a:r>
              <a:rPr lang="ru-RU" dirty="0"/>
              <a:t>способы выражения гнева, протеста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Агрессивность</a:t>
            </a:r>
            <a:r>
              <a:rPr lang="ru-RU" dirty="0" smtClean="0"/>
              <a:t>-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относительно </a:t>
            </a:r>
            <a:r>
              <a:rPr lang="ru-RU" i="1" dirty="0"/>
              <a:t>устойчивое </a:t>
            </a:r>
            <a:r>
              <a:rPr lang="ru-RU" i="1" dirty="0" smtClean="0"/>
              <a:t>свойство, </a:t>
            </a:r>
            <a:r>
              <a:rPr lang="ru-RU" dirty="0"/>
              <a:t>готовность к </a:t>
            </a:r>
            <a:r>
              <a:rPr lang="ru-RU" dirty="0" smtClean="0"/>
              <a:t>агрессии</a:t>
            </a:r>
            <a:r>
              <a:rPr lang="en-US" dirty="0" smtClean="0"/>
              <a:t>/</a:t>
            </a:r>
            <a:r>
              <a:rPr lang="ru-RU" dirty="0" smtClean="0"/>
              <a:t>насилию </a:t>
            </a:r>
            <a:r>
              <a:rPr lang="ru-RU" dirty="0"/>
              <a:t>или склон­ность воспринимать и интерпретировать поведение другого как </a:t>
            </a:r>
            <a:r>
              <a:rPr lang="ru-RU" dirty="0" smtClean="0"/>
              <a:t>враждебное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Агрессивное </a:t>
            </a:r>
            <a:r>
              <a:rPr lang="ru-RU" dirty="0">
                <a:solidFill>
                  <a:srgbClr val="FF0000"/>
                </a:solidFill>
              </a:rPr>
              <a:t>поведение </a:t>
            </a:r>
            <a:r>
              <a:rPr lang="ru-RU" dirty="0" smtClean="0"/>
              <a:t>-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набор </a:t>
            </a:r>
            <a:r>
              <a:rPr lang="ru-RU" dirty="0"/>
              <a:t>привычных и постоянных действий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100" dirty="0"/>
              <a:t>*«</a:t>
            </a:r>
            <a:r>
              <a:rPr lang="en-US" sz="2100" dirty="0" err="1"/>
              <a:t>agressio</a:t>
            </a:r>
            <a:r>
              <a:rPr lang="en-US" sz="2100" dirty="0"/>
              <a:t>» - </a:t>
            </a:r>
            <a:r>
              <a:rPr lang="ru-RU" sz="2100" i="1" dirty="0"/>
              <a:t>(</a:t>
            </a:r>
            <a:r>
              <a:rPr lang="en-US" sz="2100" i="1" dirty="0"/>
              <a:t>aggression</a:t>
            </a:r>
            <a:r>
              <a:rPr lang="ru-RU" sz="2100" i="1" dirty="0"/>
              <a:t>) </a:t>
            </a:r>
            <a:r>
              <a:rPr lang="ru-RU" sz="2100" dirty="0"/>
              <a:t>происходит от слова </a:t>
            </a:r>
            <a:r>
              <a:rPr lang="en-US" sz="2100" i="1" dirty="0" err="1"/>
              <a:t>adgradi</a:t>
            </a:r>
            <a:r>
              <a:rPr lang="en-US" sz="2100" i="1" dirty="0"/>
              <a:t> </a:t>
            </a:r>
            <a:r>
              <a:rPr lang="ru-RU" sz="2100" dirty="0"/>
              <a:t>(где </a:t>
            </a:r>
            <a:r>
              <a:rPr lang="en-US" sz="2100" i="1" dirty="0"/>
              <a:t>ad</a:t>
            </a:r>
            <a:r>
              <a:rPr lang="ru-RU" sz="2100" i="1" dirty="0"/>
              <a:t>— </a:t>
            </a:r>
            <a:r>
              <a:rPr lang="ru-RU" sz="2100" dirty="0"/>
              <a:t>на, </a:t>
            </a:r>
            <a:r>
              <a:rPr lang="en-US" sz="2100" i="1" dirty="0" err="1"/>
              <a:t>gradus</a:t>
            </a:r>
            <a:r>
              <a:rPr lang="ru-RU" sz="2100" i="1" dirty="0"/>
              <a:t>— </a:t>
            </a:r>
            <a:r>
              <a:rPr lang="ru-RU" sz="2100" dirty="0"/>
              <a:t>шаг) </a:t>
            </a:r>
            <a:r>
              <a:rPr lang="ru-RU" sz="2100" dirty="0" smtClean="0"/>
              <a:t>«</a:t>
            </a:r>
            <a:r>
              <a:rPr lang="ru-RU" sz="2100" dirty="0"/>
              <a:t>двигаться на», наступать,   </a:t>
            </a:r>
            <a:r>
              <a:rPr lang="ru-RU" sz="2100" dirty="0" smtClean="0"/>
              <a:t>нападение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2565069"/>
            <a:ext cx="5421286" cy="361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Ч</a:t>
            </a:r>
            <a:r>
              <a:rPr lang="ru-RU" sz="2600" dirty="0" smtClean="0"/>
              <a:t>астота агрессивных проявлений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С</a:t>
            </a:r>
            <a:r>
              <a:rPr lang="ru-RU" sz="2600" dirty="0" smtClean="0"/>
              <a:t>тепень </a:t>
            </a:r>
            <a:r>
              <a:rPr lang="ru-RU" sz="2600" dirty="0"/>
              <a:t>(уровень) агрессивных проявлений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Связь </a:t>
            </a:r>
            <a:r>
              <a:rPr lang="ru-RU" sz="2600" dirty="0"/>
              <a:t>агрессивных </a:t>
            </a:r>
            <a:r>
              <a:rPr lang="ru-RU" sz="2600" dirty="0" smtClean="0"/>
              <a:t>проявлений  </a:t>
            </a:r>
            <a:r>
              <a:rPr lang="ru-RU" sz="2600" dirty="0"/>
              <a:t>с ситуацией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323" y="5413455"/>
            <a:ext cx="1279986" cy="11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553454"/>
            <a:ext cx="4742865" cy="17686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Ситуации-провокаторы гнева</a:t>
            </a:r>
            <a:br>
              <a:rPr lang="ru-RU" sz="4000" dirty="0" smtClean="0"/>
            </a:br>
            <a:endParaRPr lang="ru-RU" sz="27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7359" y="2541180"/>
            <a:ext cx="5483392" cy="333023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1.Злят, лезут, достают, бесят</a:t>
            </a:r>
          </a:p>
          <a:p>
            <a:r>
              <a:rPr lang="ru-RU" sz="2400" dirty="0" smtClean="0"/>
              <a:t>2.Учебные затруднения</a:t>
            </a:r>
          </a:p>
          <a:p>
            <a:r>
              <a:rPr lang="ru-RU" sz="2400" dirty="0" smtClean="0"/>
              <a:t>3.Дразнят, придумывают прозвища</a:t>
            </a:r>
          </a:p>
          <a:p>
            <a:r>
              <a:rPr lang="ru-RU" sz="2400" dirty="0" smtClean="0"/>
              <a:t>4.Отметка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Разное: </a:t>
            </a:r>
            <a:r>
              <a:rPr lang="ru-RU" sz="2400" dirty="0" smtClean="0"/>
              <a:t>проигрыш, поступают нечестно, обманывают, не сдерживают обещания, говорят за моей спиной, меня не слышат, на меня обижаются, не дружат, берут вещи, не хотят помогать.</a:t>
            </a:r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098174"/>
              </p:ext>
            </p:extLst>
          </p:nvPr>
        </p:nvGraphicFramePr>
        <p:xfrm>
          <a:off x="6569242" y="469230"/>
          <a:ext cx="5329989" cy="596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45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549" y="249383"/>
            <a:ext cx="5762625" cy="20366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Реакции на физическую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словесную </a:t>
            </a:r>
            <a:r>
              <a:rPr lang="ru-RU" sz="2800" dirty="0"/>
              <a:t>агрессию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258" y="2009274"/>
            <a:ext cx="4705465" cy="3705725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01009831"/>
              </p:ext>
            </p:extLst>
          </p:nvPr>
        </p:nvGraphicFramePr>
        <p:xfrm>
          <a:off x="476250" y="895350"/>
          <a:ext cx="5591175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223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971" y="2413067"/>
            <a:ext cx="4177814" cy="30415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486888" y="190005"/>
            <a:ext cx="5779000" cy="59869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Останавливать </a:t>
            </a:r>
            <a:r>
              <a:rPr lang="ru-RU" sz="2000" dirty="0">
                <a:solidFill>
                  <a:srgbClr val="FF0000"/>
                </a:solidFill>
              </a:rPr>
              <a:t>агрессивные проявления: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Ты ведешь себя </a:t>
            </a:r>
            <a:r>
              <a:rPr lang="ru-RU" sz="2000" i="1" dirty="0" smtClean="0"/>
              <a:t>агрессивно. Ты </a:t>
            </a:r>
            <a:r>
              <a:rPr lang="ru-RU" sz="2000" i="1" dirty="0"/>
              <a:t>злишься?»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Уточнять </a:t>
            </a:r>
            <a:r>
              <a:rPr lang="ru-RU" sz="2000" dirty="0">
                <a:solidFill>
                  <a:srgbClr val="FF0000"/>
                </a:solidFill>
              </a:rPr>
              <a:t>мотивы такого поведения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Ты хочешь кого-то обидеть? </a:t>
            </a:r>
            <a:r>
              <a:rPr lang="ru-RU" sz="2000" i="1" dirty="0" smtClean="0"/>
              <a:t>показать </a:t>
            </a:r>
            <a:r>
              <a:rPr lang="ru-RU" sz="2000" i="1" dirty="0"/>
              <a:t>свою силу? Зачем ты это делаешь?»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Выразить </a:t>
            </a:r>
            <a:r>
              <a:rPr lang="ru-RU" sz="2000" dirty="0">
                <a:solidFill>
                  <a:srgbClr val="FF0000"/>
                </a:solidFill>
              </a:rPr>
              <a:t>свое отношение </a:t>
            </a:r>
            <a:r>
              <a:rPr lang="ru-RU" sz="2000" dirty="0" smtClean="0">
                <a:solidFill>
                  <a:srgbClr val="FF0000"/>
                </a:solidFill>
              </a:rPr>
              <a:t>к происходящему</a:t>
            </a:r>
            <a:r>
              <a:rPr lang="ru-RU" sz="2000" dirty="0"/>
              <a:t>: </a:t>
            </a:r>
            <a:endParaRPr lang="ru-RU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Мне не </a:t>
            </a:r>
            <a:r>
              <a:rPr lang="ru-RU" sz="2000" i="1" dirty="0" smtClean="0"/>
              <a:t>нравится, когда </a:t>
            </a:r>
            <a:r>
              <a:rPr lang="ru-RU" sz="2000" i="1" dirty="0"/>
              <a:t>дети ведут себя агрессивно»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Выяснить</a:t>
            </a:r>
            <a:r>
              <a:rPr lang="ru-RU" sz="2000" dirty="0">
                <a:solidFill>
                  <a:srgbClr val="FF0000"/>
                </a:solidFill>
              </a:rPr>
              <a:t>, что нужно ребенку, чтобы он изменил свое поведение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Что нужно сделать, чтобы ты перестал </a:t>
            </a:r>
            <a:r>
              <a:rPr lang="ru-RU" sz="2000" i="1" dirty="0" smtClean="0"/>
              <a:t>драться/толкаться/кидаться вещами</a:t>
            </a:r>
            <a:r>
              <a:rPr lang="ru-RU" sz="2000" i="1" dirty="0"/>
              <a:t>?..»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Выразить </a:t>
            </a:r>
            <a:r>
              <a:rPr lang="ru-RU" sz="2000" dirty="0">
                <a:solidFill>
                  <a:srgbClr val="FF0000"/>
                </a:solidFill>
              </a:rPr>
              <a:t>понимание, переключить на другие действия: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Я </a:t>
            </a:r>
            <a:r>
              <a:rPr lang="ru-RU" sz="2000" i="1" dirty="0" smtClean="0"/>
              <a:t>понимаю, что </a:t>
            </a:r>
            <a:r>
              <a:rPr lang="ru-RU" sz="2000" i="1" dirty="0"/>
              <a:t>тебе обидно/ты злишься…, но мне сейчас нужна твоя </a:t>
            </a:r>
            <a:r>
              <a:rPr lang="ru-RU" sz="2000" i="1" dirty="0" smtClean="0"/>
              <a:t>помощь: сделай, пожалуйста, … ».</a:t>
            </a:r>
            <a:endParaRPr lang="ru-RU" sz="20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Обучать навыкам </a:t>
            </a:r>
            <a:r>
              <a:rPr lang="ru-RU" sz="2000" dirty="0" err="1">
                <a:solidFill>
                  <a:srgbClr val="FF0000"/>
                </a:solidFill>
              </a:rPr>
              <a:t>саморегуляции</a:t>
            </a:r>
            <a:r>
              <a:rPr lang="ru-RU" sz="2000" dirty="0">
                <a:solidFill>
                  <a:srgbClr val="FF0000"/>
                </a:solidFill>
              </a:rPr>
              <a:t> и поведения в </a:t>
            </a:r>
            <a:r>
              <a:rPr lang="ru-RU" sz="2000" dirty="0" smtClean="0">
                <a:solidFill>
                  <a:srgbClr val="FF0000"/>
                </a:solidFill>
              </a:rPr>
              <a:t>конфликтных ситуациях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Важно оградить детей от агрессивного </a:t>
            </a:r>
            <a:r>
              <a:rPr lang="ru-RU" sz="2000" dirty="0" err="1"/>
              <a:t>видеоконтента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905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6" y="540328"/>
            <a:ext cx="5058304" cy="140158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Критерии агрессивности  ребенка</a:t>
            </a:r>
            <a:br>
              <a:rPr lang="ru-RU" dirty="0"/>
            </a:br>
            <a:r>
              <a:rPr lang="ru-RU" sz="1600" dirty="0"/>
              <a:t>(Лаврентьева Г.П., Титаренко Т.М., 1992)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677" y="457201"/>
            <a:ext cx="5375081" cy="60118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1. Временами ведет себя так, точно в него вселился злой дух.</a:t>
            </a:r>
          </a:p>
          <a:p>
            <a:pPr marL="0" indent="0">
              <a:buNone/>
            </a:pPr>
            <a:r>
              <a:rPr lang="ru-RU" dirty="0"/>
              <a:t>2. Он не может промолчать, когда чем-то недоволен.</a:t>
            </a:r>
          </a:p>
          <a:p>
            <a:pPr marL="0" indent="0">
              <a:buNone/>
            </a:pPr>
            <a:r>
              <a:rPr lang="ru-RU" dirty="0"/>
              <a:t>3. Когда кто-то причиняет ему зло, обязательно старается отплатить тем же.</a:t>
            </a:r>
          </a:p>
          <a:p>
            <a:pPr marL="0" indent="0">
              <a:buNone/>
            </a:pPr>
            <a:r>
              <a:rPr lang="ru-RU" dirty="0"/>
              <a:t>4. Иногда ему без всякой причины хочется выругаться.</a:t>
            </a:r>
          </a:p>
          <a:p>
            <a:pPr marL="0" indent="0">
              <a:buNone/>
            </a:pPr>
            <a:r>
              <a:rPr lang="ru-RU" dirty="0"/>
              <a:t>5. Бывает, что он с удовольствием ломает игрушки, разбивает, </a:t>
            </a:r>
            <a:r>
              <a:rPr lang="ru-RU" dirty="0" smtClean="0"/>
              <a:t> </a:t>
            </a:r>
            <a:r>
              <a:rPr lang="ru-RU" dirty="0"/>
              <a:t>потрошит.</a:t>
            </a:r>
          </a:p>
          <a:p>
            <a:pPr marL="0" indent="0">
              <a:buNone/>
            </a:pPr>
            <a:r>
              <a:rPr lang="ru-RU" dirty="0"/>
              <a:t>6. Иногда он так настаивает на чем-то, что вы теряете терпение.</a:t>
            </a:r>
          </a:p>
          <a:p>
            <a:pPr marL="0" indent="0">
              <a:buNone/>
            </a:pPr>
            <a:r>
              <a:rPr lang="ru-RU" dirty="0"/>
              <a:t>7. Он не прочь подразнить животных.</a:t>
            </a:r>
          </a:p>
          <a:p>
            <a:pPr marL="0" indent="0">
              <a:buNone/>
            </a:pPr>
            <a:r>
              <a:rPr lang="ru-RU" dirty="0"/>
              <a:t>8. Переспорить его трудно.</a:t>
            </a:r>
          </a:p>
          <a:p>
            <a:pPr marL="0" indent="0">
              <a:buNone/>
            </a:pPr>
            <a:r>
              <a:rPr lang="ru-RU" dirty="0"/>
              <a:t>9. Очень сердится, когда ему кажется, что кто-то над ним подшучивает.</a:t>
            </a:r>
          </a:p>
          <a:p>
            <a:pPr marL="0" indent="0">
              <a:buNone/>
            </a:pPr>
            <a:r>
              <a:rPr lang="ru-RU" dirty="0"/>
              <a:t>10. Иногда у него вспыхивает желание сделать что-то назло.</a:t>
            </a:r>
          </a:p>
          <a:p>
            <a:pPr marL="0" indent="0">
              <a:buNone/>
            </a:pPr>
            <a:r>
              <a:rPr lang="ru-RU" dirty="0"/>
              <a:t>11. В ответ на обычные распоряжения стремится сделать все наоборот.</a:t>
            </a:r>
          </a:p>
          <a:p>
            <a:pPr marL="0" indent="0">
              <a:buNone/>
            </a:pPr>
            <a:r>
              <a:rPr lang="ru-RU" dirty="0"/>
              <a:t>12. Часто не по возрасту ворчлив.</a:t>
            </a:r>
          </a:p>
          <a:p>
            <a:pPr marL="0" indent="0">
              <a:buNone/>
            </a:pPr>
            <a:r>
              <a:rPr lang="ru-RU" dirty="0"/>
              <a:t>13. Воспринимает себя как самостоятельного и решительного.</a:t>
            </a:r>
          </a:p>
          <a:p>
            <a:pPr marL="0" indent="0">
              <a:buNone/>
            </a:pPr>
            <a:r>
              <a:rPr lang="ru-RU" dirty="0"/>
              <a:t>14. Любит быть первым, командовать, подчинять себе других.</a:t>
            </a:r>
          </a:p>
          <a:p>
            <a:pPr marL="0" indent="0">
              <a:buNone/>
            </a:pPr>
            <a:r>
              <a:rPr lang="ru-RU" dirty="0"/>
              <a:t>15. Неудачи вызывают сильное раздражение, желание найти виноватых.</a:t>
            </a:r>
          </a:p>
          <a:p>
            <a:pPr marL="0" indent="0">
              <a:buNone/>
            </a:pPr>
            <a:r>
              <a:rPr lang="ru-RU" dirty="0"/>
              <a:t>16. Легко ссорится, вступает в драку.</a:t>
            </a:r>
          </a:p>
          <a:p>
            <a:pPr marL="0" indent="0">
              <a:buNone/>
            </a:pPr>
            <a:r>
              <a:rPr lang="ru-RU" dirty="0"/>
              <a:t>17. Старается общаться с младшими и физически более слабыми.</a:t>
            </a:r>
          </a:p>
          <a:p>
            <a:pPr marL="0" indent="0">
              <a:buNone/>
            </a:pPr>
            <a:r>
              <a:rPr lang="ru-RU" dirty="0"/>
              <a:t>18. Часто бывает мрачным и раздражительным.</a:t>
            </a:r>
          </a:p>
          <a:p>
            <a:pPr marL="0" indent="0">
              <a:buNone/>
            </a:pPr>
            <a:r>
              <a:rPr lang="ru-RU" dirty="0"/>
              <a:t>19. Не считается со сверстниками, не уступает, не делится.</a:t>
            </a:r>
          </a:p>
          <a:p>
            <a:pPr marL="0" indent="0">
              <a:buNone/>
            </a:pPr>
            <a:r>
              <a:rPr lang="ru-RU" dirty="0"/>
              <a:t>20. Уверен, что любое задание выполнит лучше всех.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37112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Высокий уровень агрессивности- 15-20 б.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Средний уровень агрессивности- 7-14 б.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Низкий уровень агрессивности – 1-6 б.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0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Поведенческие расстройства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25" y="190500"/>
            <a:ext cx="5581650" cy="62785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1.Проявляет необычно </a:t>
            </a:r>
            <a:r>
              <a:rPr lang="ru-RU" sz="6400" dirty="0"/>
              <a:t>частые или тяжелые вспышки </a:t>
            </a:r>
            <a:r>
              <a:rPr lang="ru-RU" sz="6400" dirty="0" smtClean="0"/>
              <a:t>гнева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   </a:t>
            </a:r>
            <a:r>
              <a:rPr lang="ru-RU" sz="6400" dirty="0"/>
              <a:t>для своего возраста</a:t>
            </a:r>
            <a:r>
              <a:rPr lang="ru-RU" sz="6400" dirty="0" smtClean="0"/>
              <a:t>.</a:t>
            </a: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2.Часто </a:t>
            </a:r>
            <a:r>
              <a:rPr lang="ru-RU" sz="6400" dirty="0"/>
              <a:t>спорит со взрослыми.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3.Часто </a:t>
            </a:r>
            <a:r>
              <a:rPr lang="ru-RU" sz="6400" dirty="0"/>
              <a:t>активно отказывается выполнять требования </a:t>
            </a:r>
            <a:r>
              <a:rPr lang="ru-RU" sz="6400" dirty="0" smtClean="0"/>
              <a:t>или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нарушает </a:t>
            </a:r>
            <a:r>
              <a:rPr lang="ru-RU" sz="6400" dirty="0"/>
              <a:t>их правила.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4.Намеренно </a:t>
            </a:r>
            <a:r>
              <a:rPr lang="ru-RU" sz="6400" dirty="0"/>
              <a:t>делает вещи, которые досаждают </a:t>
            </a:r>
            <a:r>
              <a:rPr lang="ru-RU" sz="6400" dirty="0" smtClean="0"/>
              <a:t>другим.</a:t>
            </a: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5.Часто </a:t>
            </a:r>
            <a:r>
              <a:rPr lang="ru-RU" sz="6400" dirty="0"/>
              <a:t>обвиняет других в своих ошибках или поведении.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6</a:t>
            </a:r>
            <a:r>
              <a:rPr lang="ru-RU" sz="6400" dirty="0"/>
              <a:t>. Часто обидчив или ему легко досадить.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7</a:t>
            </a:r>
            <a:r>
              <a:rPr lang="ru-RU" sz="6400" dirty="0"/>
              <a:t>. Часто сердится или негодует.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8</a:t>
            </a:r>
            <a:r>
              <a:rPr lang="ru-RU" sz="6400" dirty="0"/>
              <a:t>. Часто злобен или мстителен.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9</a:t>
            </a:r>
            <a:r>
              <a:rPr lang="ru-RU" sz="6400" dirty="0"/>
              <a:t>. Часто обманывает или нарушает обещания для </a:t>
            </a:r>
            <a:r>
              <a:rPr lang="ru-RU" sz="6400" dirty="0" smtClean="0"/>
              <a:t>получения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</a:t>
            </a:r>
            <a:r>
              <a:rPr lang="ru-RU" sz="6400" dirty="0"/>
              <a:t>выгоды или уклонения от обязательств.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10</a:t>
            </a:r>
            <a:r>
              <a:rPr lang="ru-RU" sz="6400" dirty="0" smtClean="0"/>
              <a:t>. </a:t>
            </a:r>
            <a:r>
              <a:rPr lang="ru-RU" sz="6400" dirty="0"/>
              <a:t>Часто затевает драки </a:t>
            </a:r>
            <a:r>
              <a:rPr lang="ru-RU" sz="6400" dirty="0" smtClean="0"/>
              <a:t>(не </a:t>
            </a:r>
            <a:r>
              <a:rPr lang="ru-RU" sz="6400" dirty="0"/>
              <a:t>относятся драки с </a:t>
            </a:r>
            <a:r>
              <a:rPr lang="ru-RU" sz="6400" dirty="0" err="1"/>
              <a:t>сиблингами</a:t>
            </a:r>
            <a:r>
              <a:rPr lang="ru-RU" sz="6400" dirty="0"/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11.Использует </a:t>
            </a:r>
            <a:r>
              <a:rPr lang="ru-RU" sz="6400" dirty="0"/>
              <a:t>оружие, которое способно причинить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серьезный </a:t>
            </a:r>
            <a:r>
              <a:rPr lang="ru-RU" sz="6400" dirty="0"/>
              <a:t>физический вред другим людям </a:t>
            </a:r>
            <a:r>
              <a:rPr lang="ru-RU" sz="6400" dirty="0" smtClean="0"/>
              <a:t>(клюшку</a:t>
            </a:r>
            <a:r>
              <a:rPr lang="ru-RU" sz="6400" dirty="0"/>
              <a:t>,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кирпич</a:t>
            </a:r>
            <a:r>
              <a:rPr lang="ru-RU" sz="6400" dirty="0"/>
              <a:t>, разбитую бутылку, нож).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12.Проявляет </a:t>
            </a:r>
            <a:r>
              <a:rPr lang="ru-RU" sz="6400" dirty="0"/>
              <a:t>физическую жестокость по отношению к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      людям </a:t>
            </a:r>
            <a:r>
              <a:rPr lang="ru-RU" sz="6400" dirty="0"/>
              <a:t>или животным </a:t>
            </a:r>
            <a:r>
              <a:rPr lang="ru-RU" sz="6400" dirty="0" smtClean="0"/>
              <a:t>(связывает, наносит </a:t>
            </a:r>
            <a:r>
              <a:rPr lang="ru-RU" sz="6400" dirty="0"/>
              <a:t>порезы, ожоги).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13.Преднамеренно </a:t>
            </a:r>
            <a:r>
              <a:rPr lang="ru-RU" sz="6400" dirty="0"/>
              <a:t>разрушает чужую собственность,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проникает </a:t>
            </a:r>
            <a:r>
              <a:rPr lang="ru-RU" sz="6400" dirty="0"/>
              <a:t>в чужие </a:t>
            </a:r>
            <a:r>
              <a:rPr lang="ru-RU" sz="6400" dirty="0" smtClean="0"/>
              <a:t>дома</a:t>
            </a:r>
            <a:r>
              <a:rPr lang="en-US" sz="6400" dirty="0" smtClean="0"/>
              <a:t>/</a:t>
            </a:r>
            <a:r>
              <a:rPr lang="ru-RU" sz="6400" dirty="0" smtClean="0"/>
              <a:t>автомобили</a:t>
            </a:r>
            <a:r>
              <a:rPr lang="ru-RU" sz="6400" dirty="0"/>
              <a:t>, разводит огонь с 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намерением </a:t>
            </a:r>
            <a:r>
              <a:rPr lang="ru-RU" sz="6400" dirty="0"/>
              <a:t>причинить серьезный ущерб.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14.Совершает </a:t>
            </a:r>
            <a:r>
              <a:rPr lang="ru-RU" sz="6400" dirty="0"/>
              <a:t>преступления на виду у жертвы </a:t>
            </a:r>
            <a:r>
              <a:rPr lang="ru-RU" sz="6400" dirty="0" smtClean="0"/>
              <a:t>(выхватывает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вещи, отбирает деньги, телефон.</a:t>
            </a: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15.Нарушает половую неприкосновенность.</a:t>
            </a:r>
            <a:endParaRPr lang="ru-RU" sz="6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37112" cy="381158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27" y="1858780"/>
            <a:ext cx="4837112" cy="46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72199" y="365125"/>
            <a:ext cx="5619997" cy="132556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Агрессивно-обидчивый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и </a:t>
            </a:r>
            <a:r>
              <a:rPr lang="ru-RU" sz="3200" dirty="0"/>
              <a:t>истощаемый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ребенок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Двигательно-расторможенные </a:t>
            </a:r>
            <a:r>
              <a:rPr lang="ru-RU" dirty="0"/>
              <a:t>дети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Дети, воспитывающиеся в семье по типу «кумира семьи» или в атмосфере вседозволенности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4"/>
            <a:ext cx="5181600" cy="34826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Грамотно выстраивайте систему ограничений, используя игровые ситуации с </a:t>
            </a:r>
            <a:r>
              <a:rPr lang="ru-RU" dirty="0" smtClean="0"/>
              <a:t>правилами </a:t>
            </a:r>
            <a:endParaRPr lang="ru-RU" dirty="0"/>
          </a:p>
          <a:p>
            <a:r>
              <a:rPr lang="ru-RU" dirty="0"/>
              <a:t>Стимулируйте умение признавать собственные ошибки, учите их не перекладывать свою вину на </a:t>
            </a:r>
            <a:r>
              <a:rPr lang="ru-RU" dirty="0" smtClean="0"/>
              <a:t>других</a:t>
            </a:r>
            <a:endParaRPr lang="ru-RU" dirty="0"/>
          </a:p>
          <a:p>
            <a:r>
              <a:rPr lang="ru-RU" dirty="0"/>
              <a:t>Развивайте чувство сопереживания, сочувствия к сверстникам, взрослым и </a:t>
            </a:r>
            <a:r>
              <a:rPr lang="ru-RU" dirty="0" smtClean="0"/>
              <a:t>животным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55" y="3570300"/>
            <a:ext cx="3803074" cy="31170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865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4" id="{DC9A3EBD-EFBB-4E35-B9D9-ACE369662A00}" vid="{55953BCE-0291-4281-8BA7-4D678A7526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5</Template>
  <TotalTime>2189</TotalTime>
  <Words>1175</Words>
  <Application>Microsoft Office PowerPoint</Application>
  <PresentationFormat>Широкоэкранный</PresentationFormat>
  <Paragraphs>168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листание 5</vt:lpstr>
      <vt:lpstr>Как выглядит агрессия в младшем школьном возрасте  и  что делать с ее проявлениями?</vt:lpstr>
      <vt:lpstr>КАКАЯ АГРЕССИЯ АГРЕССИЕЙ НЕ ЯВЛЯЕТСЯ  С ЧЕМ НАДО, А С ЧЕМ НЕ НАДО БОРОТЬСЯ  </vt:lpstr>
      <vt:lpstr>КАКАЯ АГРЕССИЯ АГРЕССИЕЙ НЕ ЯВЛЯЕТСЯ  С ЧЕМ НАДО, А С ЧЕМ НЕ НАДО БОРОТЬСЯ  </vt:lpstr>
      <vt:lpstr>Ситуации-провокаторы гнева </vt:lpstr>
      <vt:lpstr>Реакции на физическую  и  словесную агрессию </vt:lpstr>
      <vt:lpstr>Что делать?</vt:lpstr>
      <vt:lpstr>Критерии агрессивности  ребенка (Лаврентьева Г.П., Титаренко Т.М., 1992)</vt:lpstr>
      <vt:lpstr>Поведенческие расстройства </vt:lpstr>
      <vt:lpstr>Агрессивно-обидчивый         и истощаемый               ребенок</vt:lpstr>
      <vt:lpstr>Гиперактивно-агрессивный ребенок</vt:lpstr>
      <vt:lpstr>Агрессивный ребенок с оппозиционно-вызывающим поведением</vt:lpstr>
      <vt:lpstr>Агрессивно-боязливый ребенок</vt:lpstr>
      <vt:lpstr>Агрессивно-бесчувственный ребенок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UEV</cp:lastModifiedBy>
  <cp:revision>190</cp:revision>
  <dcterms:created xsi:type="dcterms:W3CDTF">2016-11-15T09:14:47Z</dcterms:created>
  <dcterms:modified xsi:type="dcterms:W3CDTF">2024-04-19T06:54:28Z</dcterms:modified>
</cp:coreProperties>
</file>