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3" r:id="rId3"/>
    <p:sldId id="262" r:id="rId4"/>
    <p:sldId id="265" r:id="rId5"/>
    <p:sldId id="266" r:id="rId6"/>
    <p:sldId id="267" r:id="rId7"/>
    <p:sldId id="25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680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A170CD-AEB0-44C5-987C-AFA2AAB7578C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99433-CF11-44EA-BB7E-8A43B923D0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99433-CF11-44EA-BB7E-8A43B923D05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99433-CF11-44EA-BB7E-8A43B923D05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99433-CF11-44EA-BB7E-8A43B923D05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99433-CF11-44EA-BB7E-8A43B923D05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99433-CF11-44EA-BB7E-8A43B923D05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E141B-1D66-4697-93D0-F271D99F963D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B3CF4-DA22-4944-AF9B-2D417E9C3C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E141B-1D66-4697-93D0-F271D99F963D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B3CF4-DA22-4944-AF9B-2D417E9C3C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E141B-1D66-4697-93D0-F271D99F963D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B3CF4-DA22-4944-AF9B-2D417E9C3C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E141B-1D66-4697-93D0-F271D99F963D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B3CF4-DA22-4944-AF9B-2D417E9C3C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E141B-1D66-4697-93D0-F271D99F963D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B3CF4-DA22-4944-AF9B-2D417E9C3C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E141B-1D66-4697-93D0-F271D99F963D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B3CF4-DA22-4944-AF9B-2D417E9C3C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E141B-1D66-4697-93D0-F271D99F963D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B3CF4-DA22-4944-AF9B-2D417E9C3C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E141B-1D66-4697-93D0-F271D99F963D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B3CF4-DA22-4944-AF9B-2D417E9C3C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E141B-1D66-4697-93D0-F271D99F963D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B3CF4-DA22-4944-AF9B-2D417E9C3C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E141B-1D66-4697-93D0-F271D99F963D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B3CF4-DA22-4944-AF9B-2D417E9C3C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E141B-1D66-4697-93D0-F271D99F963D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B3CF4-DA22-4944-AF9B-2D417E9C3C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8000" t="-8000" r="-16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E141B-1D66-4697-93D0-F271D99F963D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B3CF4-DA22-4944-AF9B-2D417E9C3C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clipart-library.com/images/8czrxxq9i.jpg" TargetMode="External"/><Relationship Id="rId13" Type="http://schemas.openxmlformats.org/officeDocument/2006/relationships/hyperlink" Target="https://avatars.mds.yandex.net/i?id=7bfa7476dd6cb3bb23e93fb5583e95ca_l-5232206-images-thumbs&amp;n=13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i.pinimg.com/originals/46/54/af/4654afbf0fae18afcf18502f56ed0f80.png" TargetMode="External"/><Relationship Id="rId12" Type="http://schemas.openxmlformats.org/officeDocument/2006/relationships/hyperlink" Target="https://avatars.mds.yandex.net/i?id=8791f763e396c657734eb9c6e91bc866-5660190-images-thumbs&amp;ref=rim&amp;n=13&amp;w=400&amp;h=35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otvet.imgsmail.ru/download/987230_8d5e75f9012316ac159ec49e0d4992ce_800.jpg" TargetMode="External"/><Relationship Id="rId11" Type="http://schemas.openxmlformats.org/officeDocument/2006/relationships/hyperlink" Target="https://media.baamboozle.com/uploads/images/145866/1609013332_155513" TargetMode="External"/><Relationship Id="rId5" Type="http://schemas.openxmlformats.org/officeDocument/2006/relationships/hyperlink" Target="https://papik.pro/uploads/posts/2023-03/1677982322_papik-pro-p-soroka-risunok-dlya-detei-prostoi-48.png" TargetMode="External"/><Relationship Id="rId15" Type="http://schemas.openxmlformats.org/officeDocument/2006/relationships/hyperlink" Target="https://sun9-79.userapi.com/impf/c830400/v830400008/6fc62/YNMxdItE9vo.jpg?size=1280x713&amp;quality=96&amp;sign=dd52f1c97edf6b9474f7f2f4ab910b36&amp;c_uniq_tag=JUSIwldskCe815TU1U9999Ur5bDXHlM6uT5fTbj729Y&amp;type=album" TargetMode="External"/><Relationship Id="rId10" Type="http://schemas.openxmlformats.org/officeDocument/2006/relationships/hyperlink" Target="https://gas-kvas.com/grafic/uploads/posts/2024-01/gas-kvas-com-p-malchik-dlya-detei-na-prozrachnom-fone-33.png" TargetMode="External"/><Relationship Id="rId4" Type="http://schemas.openxmlformats.org/officeDocument/2006/relationships/hyperlink" Target="https://i.pinimg.com/736x/19/39/ba/1939bab0b74960f35d22ce73770b3098.jpg" TargetMode="External"/><Relationship Id="rId9" Type="http://schemas.openxmlformats.org/officeDocument/2006/relationships/hyperlink" Target="https://mir-s3-cdn-cf.behance.net/project_modules/1400/f221ee71757633.5bd03cf76dc6e.jpg" TargetMode="External"/><Relationship Id="rId14" Type="http://schemas.openxmlformats.org/officeDocument/2006/relationships/hyperlink" Target="https://i.pinimg.com/736x/84/a6/11/84a6113809e94c07797cc2704b311be8--male-teachers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000241"/>
            <a:ext cx="7772400" cy="1500198"/>
          </a:xfrm>
        </p:spPr>
        <p:txBody>
          <a:bodyPr>
            <a:norm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  <a:latin typeface="Propisi" pitchFamily="2" charset="0"/>
              </a:rPr>
              <a:t>Проверь себя</a:t>
            </a:r>
            <a:endParaRPr lang="ru-RU" sz="8800" b="1" dirty="0">
              <a:solidFill>
                <a:srgbClr val="FF0000"/>
              </a:solidFill>
              <a:latin typeface="Propisi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8794" y="4429132"/>
            <a:ext cx="4786346" cy="120966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Словарные слова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1 класс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6357958"/>
            <a:ext cx="2857520" cy="35719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r>
              <a:rPr lang="ru-RU" b="1" dirty="0" smtClean="0">
                <a:latin typeface="Propisi" pitchFamily="2" charset="0"/>
                <a:cs typeface="Raavi" pitchFamily="34" charset="0"/>
              </a:rPr>
              <a:t>учитель-дефектолог Усольцева Е.В, </a:t>
            </a:r>
            <a:endParaRPr lang="ru-RU" b="1" dirty="0">
              <a:latin typeface="Propisi" pitchFamily="2" charset="0"/>
              <a:cs typeface="Raav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ll\Desktop\сл слова овощи\звери\360_F_197745312_iL4naZ6xSwZbHmsw33fNZZEaV3oE6kY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2071678"/>
            <a:ext cx="1951037" cy="1096963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85786" y="1285860"/>
            <a:ext cx="735811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Propisi" pitchFamily="2" charset="0"/>
              </a:rPr>
              <a:t>На одной стороне карточки дана картинка, </a:t>
            </a:r>
          </a:p>
          <a:p>
            <a:pPr algn="ctr"/>
            <a:r>
              <a:rPr lang="ru-RU" sz="3600" dirty="0" smtClean="0">
                <a:latin typeface="Propisi" pitchFamily="2" charset="0"/>
              </a:rPr>
              <a:t>а на другой - слово. </a:t>
            </a:r>
          </a:p>
          <a:p>
            <a:pPr algn="ctr"/>
            <a:r>
              <a:rPr lang="ru-RU" sz="3600" dirty="0" smtClean="0">
                <a:latin typeface="Propisi" pitchFamily="2" charset="0"/>
              </a:rPr>
              <a:t>Сначала попробуйте сами написать словарные слова, а затем проверьте себя.</a:t>
            </a:r>
          </a:p>
          <a:p>
            <a:pPr algn="ctr"/>
            <a:r>
              <a:rPr lang="ru-RU" sz="3600" dirty="0" smtClean="0">
                <a:latin typeface="Propisi" pitchFamily="2" charset="0"/>
              </a:rPr>
              <a:t>Для этого левой кнопкой мыши щелкните по карточке и появится ответ. </a:t>
            </a:r>
          </a:p>
          <a:p>
            <a:pPr algn="ctr"/>
            <a:r>
              <a:rPr lang="ru-RU" sz="3600" dirty="0" smtClean="0">
                <a:latin typeface="Propisi" pitchFamily="2" charset="0"/>
              </a:rPr>
              <a:t>По второму щелчку картинка возвращается.</a:t>
            </a:r>
          </a:p>
          <a:p>
            <a:pPr algn="ctr"/>
            <a:r>
              <a:rPr lang="ru-RU" sz="3600" dirty="0" smtClean="0">
                <a:solidFill>
                  <a:srgbClr val="FF0000"/>
                </a:solidFill>
                <a:latin typeface="Propisi" pitchFamily="2" charset="0"/>
              </a:rPr>
              <a:t>Желаю удачи!</a:t>
            </a:r>
            <a:endParaRPr lang="ru-RU" sz="3600" dirty="0">
              <a:solidFill>
                <a:srgbClr val="FF0000"/>
              </a:solidFill>
              <a:latin typeface="Propisi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8" y="6357958"/>
            <a:ext cx="3214710" cy="35719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r>
              <a:rPr lang="ru-RU" b="1" dirty="0" smtClean="0">
                <a:latin typeface="Propisi" pitchFamily="2" charset="0"/>
                <a:cs typeface="Raavi" pitchFamily="34" charset="0"/>
              </a:rPr>
              <a:t>учитель-дефектолог Усольцева Е.В, </a:t>
            </a:r>
            <a:endParaRPr lang="ru-RU" b="1" dirty="0">
              <a:latin typeface="Propisi" pitchFamily="2" charset="0"/>
              <a:cs typeface="Raav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8000" t="-8000" r="-16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6357958"/>
            <a:ext cx="2857520" cy="35719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r>
              <a:rPr lang="ru-RU" b="1" dirty="0" smtClean="0">
                <a:latin typeface="Propisi" pitchFamily="2" charset="0"/>
                <a:cs typeface="Raavi" pitchFamily="34" charset="0"/>
              </a:rPr>
              <a:t>учитель-дефектолог Усольцева Е.В, </a:t>
            </a:r>
            <a:endParaRPr lang="ru-RU" b="1" dirty="0">
              <a:latin typeface="Propisi" pitchFamily="2" charset="0"/>
              <a:cs typeface="Raav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1643050"/>
            <a:ext cx="1928826" cy="1428760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Propisi" pitchFamily="2" charset="0"/>
              </a:rPr>
              <a:t>к</a:t>
            </a:r>
            <a:r>
              <a:rPr lang="ru-RU" sz="3600" dirty="0" smtClean="0">
                <a:solidFill>
                  <a:srgbClr val="FF0000"/>
                </a:solidFill>
                <a:latin typeface="Propisi" pitchFamily="2" charset="0"/>
              </a:rPr>
              <a:t>о</a:t>
            </a:r>
            <a:r>
              <a:rPr lang="ru-RU" sz="3600" dirty="0" smtClean="0">
                <a:solidFill>
                  <a:schemeClr val="tx1"/>
                </a:solidFill>
                <a:latin typeface="Propisi" pitchFamily="2" charset="0"/>
              </a:rPr>
              <a:t>рова</a:t>
            </a:r>
            <a:endParaRPr lang="ru-RU" sz="3600" dirty="0">
              <a:solidFill>
                <a:schemeClr val="tx1"/>
              </a:solidFill>
              <a:latin typeface="Propisi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1857364"/>
            <a:ext cx="1928826" cy="12144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1643050"/>
            <a:ext cx="1928826" cy="1428760"/>
          </a:xfrm>
          <a:prstGeom prst="rect">
            <a:avLst/>
          </a:prstGeom>
          <a:solidFill>
            <a:schemeClr val="accent3">
              <a:alpha val="0"/>
            </a:schemeClr>
          </a:solidFill>
          <a:ln w="38100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3571868" y="1643050"/>
            <a:ext cx="1944000" cy="1428760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Propisi" pitchFamily="2" charset="0"/>
              </a:rPr>
              <a:t>лош</a:t>
            </a:r>
            <a:r>
              <a:rPr lang="ru-RU" sz="3600" dirty="0" smtClean="0">
                <a:solidFill>
                  <a:srgbClr val="FF0000"/>
                </a:solidFill>
                <a:latin typeface="Propisi" pitchFamily="2" charset="0"/>
              </a:rPr>
              <a:t>а</a:t>
            </a:r>
            <a:r>
              <a:rPr lang="ru-RU" sz="3600" dirty="0" smtClean="0">
                <a:solidFill>
                  <a:schemeClr val="tx1"/>
                </a:solidFill>
                <a:latin typeface="Propisi" pitchFamily="2" charset="0"/>
              </a:rPr>
              <a:t>дь</a:t>
            </a:r>
            <a:endParaRPr lang="ru-RU" sz="3600" dirty="0">
              <a:solidFill>
                <a:schemeClr val="tx1"/>
              </a:solidFill>
              <a:latin typeface="Propisi" pitchFamily="2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3571868" y="1643050"/>
            <a:ext cx="1944000" cy="14287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38100"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3571868" y="1643050"/>
            <a:ext cx="1928826" cy="1428760"/>
          </a:xfrm>
          <a:prstGeom prst="rect">
            <a:avLst/>
          </a:prstGeom>
          <a:solidFill>
            <a:schemeClr val="accent3">
              <a:alpha val="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143636" y="1643050"/>
            <a:ext cx="1928826" cy="1428760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Propisi" pitchFamily="2" charset="0"/>
              </a:rPr>
              <a:t>с</a:t>
            </a:r>
            <a:r>
              <a:rPr lang="ru-RU" sz="3600" dirty="0" smtClean="0">
                <a:solidFill>
                  <a:srgbClr val="FF0000"/>
                </a:solidFill>
                <a:latin typeface="Propisi" pitchFamily="2" charset="0"/>
              </a:rPr>
              <a:t>о</a:t>
            </a:r>
            <a:r>
              <a:rPr lang="ru-RU" sz="3600" dirty="0" smtClean="0">
                <a:solidFill>
                  <a:schemeClr val="tx1"/>
                </a:solidFill>
                <a:latin typeface="Propisi" pitchFamily="2" charset="0"/>
              </a:rPr>
              <a:t>бака</a:t>
            </a:r>
            <a:endParaRPr lang="ru-RU" sz="3600" dirty="0">
              <a:solidFill>
                <a:schemeClr val="tx1"/>
              </a:solidFill>
              <a:latin typeface="Propisi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00826" y="2071678"/>
            <a:ext cx="1428760" cy="10001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143636" y="1643050"/>
            <a:ext cx="1928826" cy="1428760"/>
          </a:xfrm>
          <a:prstGeom prst="rect">
            <a:avLst/>
          </a:prstGeom>
          <a:solidFill>
            <a:schemeClr val="accent3">
              <a:alpha val="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00100" y="4000504"/>
            <a:ext cx="1928826" cy="1428760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Propisi" pitchFamily="2" charset="0"/>
              </a:rPr>
              <a:t>за</a:t>
            </a:r>
            <a:r>
              <a:rPr lang="ru-RU" sz="3600" dirty="0" smtClean="0">
                <a:solidFill>
                  <a:srgbClr val="FF0000"/>
                </a:solidFill>
                <a:latin typeface="Propisi" pitchFamily="2" charset="0"/>
              </a:rPr>
              <a:t>я</a:t>
            </a:r>
            <a:r>
              <a:rPr lang="ru-RU" sz="3600" dirty="0" smtClean="0">
                <a:solidFill>
                  <a:schemeClr val="tx1"/>
                </a:solidFill>
                <a:latin typeface="Propisi" pitchFamily="2" charset="0"/>
              </a:rPr>
              <a:t>ц</a:t>
            </a:r>
            <a:endParaRPr lang="ru-RU" sz="3600" dirty="0">
              <a:solidFill>
                <a:schemeClr val="tx1"/>
              </a:solidFill>
              <a:latin typeface="Propisi" pitchFamily="2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00100" y="4000504"/>
            <a:ext cx="1908000" cy="14287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 w="38100"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000100" y="4000504"/>
            <a:ext cx="1928826" cy="1428760"/>
          </a:xfrm>
          <a:prstGeom prst="rect">
            <a:avLst/>
          </a:prstGeom>
          <a:solidFill>
            <a:schemeClr val="accent3">
              <a:alpha val="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571868" y="4000504"/>
            <a:ext cx="1928826" cy="1428760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Propisi" pitchFamily="2" charset="0"/>
              </a:rPr>
              <a:t>лиси</a:t>
            </a:r>
            <a:r>
              <a:rPr lang="ru-RU" sz="3600" dirty="0" smtClean="0">
                <a:solidFill>
                  <a:srgbClr val="FF0000"/>
                </a:solidFill>
                <a:latin typeface="Propisi" pitchFamily="2" charset="0"/>
              </a:rPr>
              <a:t>ц</a:t>
            </a:r>
            <a:r>
              <a:rPr lang="ru-RU" sz="3600" dirty="0" smtClean="0">
                <a:solidFill>
                  <a:schemeClr val="tx1"/>
                </a:solidFill>
                <a:latin typeface="Propisi" pitchFamily="2" charset="0"/>
              </a:rPr>
              <a:t>а</a:t>
            </a:r>
            <a:endParaRPr lang="ru-RU" sz="3600" dirty="0">
              <a:solidFill>
                <a:schemeClr val="tx1"/>
              </a:solidFill>
              <a:latin typeface="Propisi" pitchFamily="2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71868" y="4000504"/>
            <a:ext cx="1928826" cy="14287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 w="38100"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571868" y="4000504"/>
            <a:ext cx="1928826" cy="1428760"/>
          </a:xfrm>
          <a:prstGeom prst="rect">
            <a:avLst/>
          </a:prstGeom>
          <a:solidFill>
            <a:schemeClr val="accent3">
              <a:alpha val="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143636" y="4000504"/>
            <a:ext cx="1928826" cy="1428760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Propisi" pitchFamily="2" charset="0"/>
              </a:rPr>
              <a:t>м</a:t>
            </a:r>
            <a:r>
              <a:rPr lang="ru-RU" sz="3600" dirty="0" smtClean="0">
                <a:solidFill>
                  <a:srgbClr val="FF0000"/>
                </a:solidFill>
                <a:latin typeface="Propisi" pitchFamily="2" charset="0"/>
              </a:rPr>
              <a:t>е</a:t>
            </a:r>
            <a:r>
              <a:rPr lang="ru-RU" sz="3600" dirty="0" smtClean="0">
                <a:solidFill>
                  <a:schemeClr val="tx1"/>
                </a:solidFill>
                <a:latin typeface="Propisi" pitchFamily="2" charset="0"/>
              </a:rPr>
              <a:t>дведь</a:t>
            </a:r>
            <a:endParaRPr lang="ru-RU" sz="3600" dirty="0">
              <a:solidFill>
                <a:schemeClr val="tx1"/>
              </a:solidFill>
              <a:latin typeface="Propisi" pitchFamily="2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143636" y="4000504"/>
            <a:ext cx="1928826" cy="14287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 w="38100"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143636" y="4000504"/>
            <a:ext cx="1928826" cy="1428760"/>
          </a:xfrm>
          <a:prstGeom prst="rect">
            <a:avLst/>
          </a:prstGeom>
          <a:solidFill>
            <a:schemeClr val="accent3">
              <a:alpha val="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52" grpId="0" animBg="1"/>
      <p:bldP spid="52" grpId="1" animBg="1"/>
      <p:bldP spid="53" grpId="0" animBg="1"/>
      <p:bldP spid="53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8000" t="-8000" r="-16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6357958"/>
            <a:ext cx="2857520" cy="35719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r>
              <a:rPr lang="ru-RU" b="1" dirty="0" smtClean="0">
                <a:latin typeface="Propisi" pitchFamily="2" charset="0"/>
                <a:cs typeface="Raavi" pitchFamily="34" charset="0"/>
              </a:rPr>
              <a:t>учитель-дефектолог Усольцева Е.В, </a:t>
            </a:r>
            <a:endParaRPr lang="ru-RU" b="1" dirty="0">
              <a:latin typeface="Propisi" pitchFamily="2" charset="0"/>
              <a:cs typeface="Raav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1643050"/>
            <a:ext cx="1928826" cy="1428760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Propisi" pitchFamily="2" charset="0"/>
              </a:rPr>
              <a:t>с</a:t>
            </a:r>
            <a:r>
              <a:rPr lang="ru-RU" sz="3600" dirty="0" smtClean="0">
                <a:solidFill>
                  <a:srgbClr val="FF0000"/>
                </a:solidFill>
                <a:latin typeface="Propisi" pitchFamily="2" charset="0"/>
              </a:rPr>
              <a:t>о</a:t>
            </a:r>
            <a:r>
              <a:rPr lang="ru-RU" sz="3600" dirty="0" smtClean="0">
                <a:solidFill>
                  <a:schemeClr val="tx1"/>
                </a:solidFill>
                <a:latin typeface="Propisi" pitchFamily="2" charset="0"/>
              </a:rPr>
              <a:t>рока</a:t>
            </a:r>
            <a:endParaRPr lang="ru-RU" sz="3600" dirty="0">
              <a:solidFill>
                <a:schemeClr val="tx1"/>
              </a:solidFill>
              <a:latin typeface="Propisi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1643050"/>
            <a:ext cx="1928826" cy="142876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1643050"/>
            <a:ext cx="1928826" cy="1428760"/>
          </a:xfrm>
          <a:prstGeom prst="rect">
            <a:avLst/>
          </a:prstGeom>
          <a:solidFill>
            <a:schemeClr val="accent3">
              <a:alpha val="0"/>
            </a:schemeClr>
          </a:solidFill>
          <a:ln w="38100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3571868" y="1643050"/>
            <a:ext cx="1944000" cy="1428760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Propisi" pitchFamily="2" charset="0"/>
              </a:rPr>
              <a:t>в</a:t>
            </a:r>
            <a:r>
              <a:rPr lang="ru-RU" sz="3600" dirty="0" smtClean="0">
                <a:solidFill>
                  <a:srgbClr val="FF0000"/>
                </a:solidFill>
                <a:latin typeface="Propisi" pitchFamily="2" charset="0"/>
              </a:rPr>
              <a:t>о</a:t>
            </a:r>
            <a:r>
              <a:rPr lang="ru-RU" sz="3600" dirty="0" smtClean="0">
                <a:solidFill>
                  <a:schemeClr val="tx1"/>
                </a:solidFill>
                <a:latin typeface="Propisi" pitchFamily="2" charset="0"/>
              </a:rPr>
              <a:t>рона</a:t>
            </a:r>
            <a:endParaRPr lang="ru-RU" sz="3600" dirty="0">
              <a:solidFill>
                <a:schemeClr val="tx1"/>
              </a:solidFill>
              <a:latin typeface="Propisi" pitchFamily="2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3571868" y="1643050"/>
            <a:ext cx="2000264" cy="142876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3571868" y="1643050"/>
            <a:ext cx="2000264" cy="1428760"/>
          </a:xfrm>
          <a:prstGeom prst="rect">
            <a:avLst/>
          </a:prstGeom>
          <a:solidFill>
            <a:schemeClr val="accent3">
              <a:alpha val="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072198" y="1643050"/>
            <a:ext cx="1928826" cy="1428760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Propisi" pitchFamily="2" charset="0"/>
              </a:rPr>
              <a:t>в</a:t>
            </a:r>
            <a:r>
              <a:rPr lang="ru-RU" sz="3600" dirty="0" smtClean="0">
                <a:solidFill>
                  <a:srgbClr val="FF0000"/>
                </a:solidFill>
                <a:latin typeface="Propisi" pitchFamily="2" charset="0"/>
              </a:rPr>
              <a:t>о</a:t>
            </a:r>
            <a:r>
              <a:rPr lang="ru-RU" sz="3600" dirty="0" smtClean="0">
                <a:solidFill>
                  <a:schemeClr val="tx1"/>
                </a:solidFill>
                <a:latin typeface="Propisi" pitchFamily="2" charset="0"/>
              </a:rPr>
              <a:t>р</a:t>
            </a:r>
            <a:r>
              <a:rPr lang="ru-RU" sz="3600" dirty="0" smtClean="0">
                <a:solidFill>
                  <a:srgbClr val="FF0000"/>
                </a:solidFill>
                <a:latin typeface="Propisi" pitchFamily="2" charset="0"/>
              </a:rPr>
              <a:t>о</a:t>
            </a:r>
            <a:r>
              <a:rPr lang="ru-RU" sz="3600" dirty="0" smtClean="0">
                <a:solidFill>
                  <a:schemeClr val="tx1"/>
                </a:solidFill>
                <a:latin typeface="Propisi" pitchFamily="2" charset="0"/>
              </a:rPr>
              <a:t>бей</a:t>
            </a:r>
            <a:endParaRPr lang="ru-RU" sz="3600" dirty="0">
              <a:solidFill>
                <a:schemeClr val="tx1"/>
              </a:solidFill>
              <a:latin typeface="Propisi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00760" y="1643050"/>
            <a:ext cx="2000264" cy="14287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000760" y="1643050"/>
            <a:ext cx="2000264" cy="1428760"/>
          </a:xfrm>
          <a:prstGeom prst="rect">
            <a:avLst/>
          </a:prstGeom>
          <a:solidFill>
            <a:schemeClr val="accent3">
              <a:alpha val="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500430" y="4000504"/>
            <a:ext cx="2071702" cy="1428760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Propisi" pitchFamily="2" charset="0"/>
              </a:rPr>
              <a:t>п</a:t>
            </a:r>
            <a:r>
              <a:rPr lang="ru-RU" sz="3600" dirty="0" smtClean="0">
                <a:solidFill>
                  <a:srgbClr val="FF0000"/>
                </a:solidFill>
                <a:latin typeface="Propisi" pitchFamily="2" charset="0"/>
              </a:rPr>
              <a:t>е</a:t>
            </a:r>
            <a:r>
              <a:rPr lang="ru-RU" sz="3600" dirty="0" smtClean="0">
                <a:solidFill>
                  <a:schemeClr val="tx1"/>
                </a:solidFill>
                <a:latin typeface="Propisi" pitchFamily="2" charset="0"/>
              </a:rPr>
              <a:t>тух</a:t>
            </a:r>
            <a:endParaRPr lang="ru-RU" sz="3600" dirty="0">
              <a:solidFill>
                <a:schemeClr val="tx1"/>
              </a:solidFill>
              <a:latin typeface="Propisi" pitchFamily="2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00430" y="4000504"/>
            <a:ext cx="2071702" cy="1500198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500430" y="4000504"/>
            <a:ext cx="2071702" cy="1500198"/>
          </a:xfrm>
          <a:prstGeom prst="rect">
            <a:avLst/>
          </a:prstGeom>
          <a:solidFill>
            <a:schemeClr val="accent3">
              <a:alpha val="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52" grpId="0" animBg="1"/>
      <p:bldP spid="52" grpId="1" animBg="1"/>
      <p:bldP spid="53" grpId="0" animBg="1"/>
      <p:bldP spid="53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8000" t="-8000" r="-16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6357958"/>
            <a:ext cx="2857520" cy="35719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r>
              <a:rPr lang="ru-RU" b="1" dirty="0" smtClean="0">
                <a:latin typeface="Propisi" pitchFamily="2" charset="0"/>
                <a:cs typeface="Raavi" pitchFamily="34" charset="0"/>
              </a:rPr>
              <a:t>учитель-дефектолог Усольцева Е.В, </a:t>
            </a:r>
            <a:endParaRPr lang="ru-RU" b="1" dirty="0">
              <a:latin typeface="Propisi" pitchFamily="2" charset="0"/>
              <a:cs typeface="Raav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1643050"/>
            <a:ext cx="1928826" cy="1428760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Propisi" pitchFamily="2" charset="0"/>
              </a:rPr>
              <a:t>к</a:t>
            </a:r>
            <a:r>
              <a:rPr lang="ru-RU" sz="3600" dirty="0" smtClean="0">
                <a:solidFill>
                  <a:srgbClr val="FF0000"/>
                </a:solidFill>
                <a:latin typeface="Propisi" pitchFamily="2" charset="0"/>
              </a:rPr>
              <a:t>а</a:t>
            </a:r>
            <a:r>
              <a:rPr lang="ru-RU" sz="3600" dirty="0" smtClean="0">
                <a:solidFill>
                  <a:schemeClr val="tx1"/>
                </a:solidFill>
                <a:latin typeface="Propisi" pitchFamily="2" charset="0"/>
              </a:rPr>
              <a:t>пуста</a:t>
            </a:r>
            <a:endParaRPr lang="ru-RU" sz="3600" dirty="0">
              <a:solidFill>
                <a:schemeClr val="tx1"/>
              </a:solidFill>
              <a:latin typeface="Propisi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1643050"/>
            <a:ext cx="1928826" cy="14287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1643050"/>
            <a:ext cx="1928826" cy="1428760"/>
          </a:xfrm>
          <a:prstGeom prst="rect">
            <a:avLst/>
          </a:prstGeom>
          <a:solidFill>
            <a:schemeClr val="accent3">
              <a:alpha val="0"/>
            </a:schemeClr>
          </a:solidFill>
          <a:ln w="38100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3571868" y="1643050"/>
            <a:ext cx="1944000" cy="1428760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Propisi" pitchFamily="2" charset="0"/>
              </a:rPr>
              <a:t>к</a:t>
            </a:r>
            <a:r>
              <a:rPr lang="ru-RU" sz="3600" dirty="0" smtClean="0">
                <a:solidFill>
                  <a:srgbClr val="FF0000"/>
                </a:solidFill>
                <a:latin typeface="Propisi" pitchFamily="2" charset="0"/>
              </a:rPr>
              <a:t>а</a:t>
            </a:r>
            <a:r>
              <a:rPr lang="ru-RU" sz="3600" dirty="0" smtClean="0">
                <a:solidFill>
                  <a:schemeClr val="tx1"/>
                </a:solidFill>
                <a:latin typeface="Propisi" pitchFamily="2" charset="0"/>
              </a:rPr>
              <a:t>ртоф</a:t>
            </a:r>
            <a:r>
              <a:rPr lang="ru-RU" sz="3600" dirty="0" smtClean="0">
                <a:solidFill>
                  <a:srgbClr val="FF0000"/>
                </a:solidFill>
                <a:latin typeface="Propisi" pitchFamily="2" charset="0"/>
              </a:rPr>
              <a:t>е</a:t>
            </a:r>
            <a:r>
              <a:rPr lang="ru-RU" sz="3600" dirty="0" smtClean="0">
                <a:solidFill>
                  <a:schemeClr val="tx1"/>
                </a:solidFill>
                <a:latin typeface="Propisi" pitchFamily="2" charset="0"/>
              </a:rPr>
              <a:t>ль</a:t>
            </a:r>
            <a:endParaRPr lang="ru-RU" sz="3600" dirty="0">
              <a:solidFill>
                <a:schemeClr val="tx1"/>
              </a:solidFill>
              <a:latin typeface="Propisi" pitchFamily="2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3571868" y="1643050"/>
            <a:ext cx="1944000" cy="14287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3571868" y="1643050"/>
            <a:ext cx="1928826" cy="1428760"/>
          </a:xfrm>
          <a:prstGeom prst="rect">
            <a:avLst/>
          </a:prstGeom>
          <a:solidFill>
            <a:schemeClr val="accent3">
              <a:alpha val="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143636" y="1643050"/>
            <a:ext cx="1928826" cy="1428760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Propisi" pitchFamily="2" charset="0"/>
              </a:rPr>
              <a:t>п</a:t>
            </a:r>
            <a:r>
              <a:rPr lang="ru-RU" sz="3600" dirty="0" smtClean="0">
                <a:solidFill>
                  <a:srgbClr val="FF0000"/>
                </a:solidFill>
                <a:latin typeface="Propisi" pitchFamily="2" charset="0"/>
              </a:rPr>
              <a:t>о</a:t>
            </a:r>
            <a:r>
              <a:rPr lang="ru-RU" sz="3600" dirty="0" smtClean="0">
                <a:solidFill>
                  <a:schemeClr val="tx1"/>
                </a:solidFill>
                <a:latin typeface="Propisi" pitchFamily="2" charset="0"/>
              </a:rPr>
              <a:t>м</a:t>
            </a:r>
            <a:r>
              <a:rPr lang="ru-RU" sz="3600" dirty="0" smtClean="0">
                <a:solidFill>
                  <a:srgbClr val="FF0000"/>
                </a:solidFill>
                <a:latin typeface="Propisi" pitchFamily="2" charset="0"/>
              </a:rPr>
              <a:t>и</a:t>
            </a:r>
            <a:r>
              <a:rPr lang="ru-RU" sz="3600" dirty="0" smtClean="0">
                <a:solidFill>
                  <a:schemeClr val="tx1"/>
                </a:solidFill>
                <a:latin typeface="Propisi" pitchFamily="2" charset="0"/>
              </a:rPr>
              <a:t>дор</a:t>
            </a:r>
            <a:endParaRPr lang="ru-RU" sz="3600" dirty="0">
              <a:solidFill>
                <a:schemeClr val="tx1"/>
              </a:solidFill>
              <a:latin typeface="Propisi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43636" y="1643050"/>
            <a:ext cx="1928826" cy="14287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143636" y="1643050"/>
            <a:ext cx="1928826" cy="1428760"/>
          </a:xfrm>
          <a:prstGeom prst="rect">
            <a:avLst/>
          </a:prstGeom>
          <a:solidFill>
            <a:schemeClr val="accent3">
              <a:alpha val="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00100" y="4000504"/>
            <a:ext cx="1928826" cy="1428760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Propisi" pitchFamily="2" charset="0"/>
              </a:rPr>
              <a:t>о</a:t>
            </a:r>
            <a:r>
              <a:rPr lang="ru-RU" sz="3600" dirty="0" smtClean="0">
                <a:solidFill>
                  <a:schemeClr val="tx1"/>
                </a:solidFill>
                <a:latin typeface="Propisi" pitchFamily="2" charset="0"/>
              </a:rPr>
              <a:t>гурец</a:t>
            </a:r>
            <a:endParaRPr lang="ru-RU" sz="3600" dirty="0">
              <a:solidFill>
                <a:schemeClr val="tx1"/>
              </a:solidFill>
              <a:latin typeface="Propisi" pitchFamily="2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00100" y="4000504"/>
            <a:ext cx="1928826" cy="142876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000100" y="4000504"/>
            <a:ext cx="1928826" cy="1428760"/>
          </a:xfrm>
          <a:prstGeom prst="rect">
            <a:avLst/>
          </a:prstGeom>
          <a:solidFill>
            <a:schemeClr val="accent3">
              <a:alpha val="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571868" y="4000504"/>
            <a:ext cx="1928826" cy="1428760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Propisi" pitchFamily="2" charset="0"/>
              </a:rPr>
              <a:t>м</a:t>
            </a:r>
            <a:r>
              <a:rPr lang="ru-RU" sz="3600" dirty="0" smtClean="0">
                <a:solidFill>
                  <a:srgbClr val="FF0000"/>
                </a:solidFill>
                <a:latin typeface="Propisi" pitchFamily="2" charset="0"/>
              </a:rPr>
              <a:t>о</a:t>
            </a:r>
            <a:r>
              <a:rPr lang="ru-RU" sz="3600" dirty="0" smtClean="0">
                <a:solidFill>
                  <a:schemeClr val="tx1"/>
                </a:solidFill>
                <a:latin typeface="Propisi" pitchFamily="2" charset="0"/>
              </a:rPr>
              <a:t>рковь</a:t>
            </a:r>
            <a:endParaRPr lang="ru-RU" sz="3600" dirty="0">
              <a:solidFill>
                <a:schemeClr val="tx1"/>
              </a:solidFill>
              <a:latin typeface="Propisi" pitchFamily="2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71868" y="4000504"/>
            <a:ext cx="1928826" cy="14287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571868" y="4000504"/>
            <a:ext cx="1928826" cy="1428760"/>
          </a:xfrm>
          <a:prstGeom prst="rect">
            <a:avLst/>
          </a:prstGeom>
          <a:solidFill>
            <a:schemeClr val="accent3">
              <a:alpha val="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143636" y="4000504"/>
            <a:ext cx="1928826" cy="1428760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Propisi" pitchFamily="2" charset="0"/>
              </a:rPr>
              <a:t>г</a:t>
            </a:r>
            <a:r>
              <a:rPr lang="ru-RU" sz="3600" dirty="0" smtClean="0">
                <a:solidFill>
                  <a:srgbClr val="FF0000"/>
                </a:solidFill>
                <a:latin typeface="Propisi" pitchFamily="2" charset="0"/>
              </a:rPr>
              <a:t>о</a:t>
            </a:r>
            <a:r>
              <a:rPr lang="ru-RU" sz="3600" dirty="0" smtClean="0">
                <a:solidFill>
                  <a:schemeClr val="tx1"/>
                </a:solidFill>
                <a:latin typeface="Propisi" pitchFamily="2" charset="0"/>
              </a:rPr>
              <a:t>рох</a:t>
            </a:r>
            <a:endParaRPr lang="ru-RU" sz="3600" dirty="0">
              <a:solidFill>
                <a:schemeClr val="tx1"/>
              </a:solidFill>
              <a:latin typeface="Propisi" pitchFamily="2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143636" y="4000504"/>
            <a:ext cx="1928826" cy="14287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143636" y="4000504"/>
            <a:ext cx="1928826" cy="1428760"/>
          </a:xfrm>
          <a:prstGeom prst="rect">
            <a:avLst/>
          </a:prstGeom>
          <a:solidFill>
            <a:schemeClr val="accent3">
              <a:alpha val="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52" grpId="0" animBg="1"/>
      <p:bldP spid="52" grpId="1" animBg="1"/>
      <p:bldP spid="53" grpId="0" animBg="1"/>
      <p:bldP spid="53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8000" t="-8000" r="-16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6357958"/>
            <a:ext cx="2857520" cy="35719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r>
              <a:rPr lang="ru-RU" b="1" dirty="0" smtClean="0">
                <a:latin typeface="Propisi" pitchFamily="2" charset="0"/>
                <a:cs typeface="Raavi" pitchFamily="34" charset="0"/>
              </a:rPr>
              <a:t>учитель-дефектолог Усольцева Е.В, </a:t>
            </a:r>
            <a:endParaRPr lang="ru-RU" b="1" dirty="0">
              <a:latin typeface="Propisi" pitchFamily="2" charset="0"/>
              <a:cs typeface="Raav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1643050"/>
            <a:ext cx="1928826" cy="1928826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Propisi" pitchFamily="2" charset="0"/>
              </a:rPr>
              <a:t>дев</a:t>
            </a:r>
            <a:r>
              <a:rPr lang="ru-RU" sz="3600" dirty="0" smtClean="0">
                <a:solidFill>
                  <a:srgbClr val="FF0000"/>
                </a:solidFill>
                <a:latin typeface="Propisi" pitchFamily="2" charset="0"/>
              </a:rPr>
              <a:t>о</a:t>
            </a:r>
            <a:r>
              <a:rPr lang="ru-RU" sz="3600" dirty="0" smtClean="0">
                <a:solidFill>
                  <a:schemeClr val="tx1"/>
                </a:solidFill>
                <a:latin typeface="Propisi" pitchFamily="2" charset="0"/>
              </a:rPr>
              <a:t>чка</a:t>
            </a:r>
            <a:endParaRPr lang="ru-RU" sz="3600" dirty="0">
              <a:solidFill>
                <a:schemeClr val="tx1"/>
              </a:solidFill>
              <a:latin typeface="Propisi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1643050"/>
            <a:ext cx="2000264" cy="19288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1643050"/>
            <a:ext cx="2000264" cy="1928826"/>
          </a:xfrm>
          <a:prstGeom prst="rect">
            <a:avLst/>
          </a:prstGeom>
          <a:solidFill>
            <a:schemeClr val="accent3">
              <a:alpha val="0"/>
            </a:schemeClr>
          </a:solidFill>
          <a:ln w="38100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3571868" y="1643050"/>
            <a:ext cx="1944000" cy="1928826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Propisi" pitchFamily="2" charset="0"/>
              </a:rPr>
              <a:t>р</a:t>
            </a:r>
            <a:r>
              <a:rPr lang="ru-RU" sz="3600" dirty="0" smtClean="0">
                <a:solidFill>
                  <a:srgbClr val="FF0000"/>
                </a:solidFill>
                <a:latin typeface="Propisi" pitchFamily="2" charset="0"/>
              </a:rPr>
              <a:t>е</a:t>
            </a:r>
            <a:r>
              <a:rPr lang="ru-RU" sz="3600" dirty="0" smtClean="0">
                <a:solidFill>
                  <a:schemeClr val="tx1"/>
                </a:solidFill>
                <a:latin typeface="Propisi" pitchFamily="2" charset="0"/>
              </a:rPr>
              <a:t>бята</a:t>
            </a:r>
            <a:endParaRPr lang="ru-RU" sz="3600" dirty="0">
              <a:solidFill>
                <a:schemeClr val="tx1"/>
              </a:solidFill>
              <a:latin typeface="Propisi" pitchFamily="2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3571868" y="1643050"/>
            <a:ext cx="1944000" cy="19288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3571868" y="1643050"/>
            <a:ext cx="1928826" cy="1928826"/>
          </a:xfrm>
          <a:prstGeom prst="rect">
            <a:avLst/>
          </a:prstGeom>
          <a:solidFill>
            <a:schemeClr val="accent3">
              <a:alpha val="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143636" y="1643050"/>
            <a:ext cx="1928826" cy="1928826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Propisi" pitchFamily="2" charset="0"/>
              </a:rPr>
              <a:t>мальч</a:t>
            </a:r>
            <a:r>
              <a:rPr lang="ru-RU" sz="3600" dirty="0" smtClean="0">
                <a:solidFill>
                  <a:srgbClr val="FF0000"/>
                </a:solidFill>
                <a:latin typeface="Propisi" pitchFamily="2" charset="0"/>
              </a:rPr>
              <a:t>и</a:t>
            </a:r>
            <a:r>
              <a:rPr lang="ru-RU" sz="3600" dirty="0" smtClean="0">
                <a:solidFill>
                  <a:schemeClr val="tx1"/>
                </a:solidFill>
                <a:latin typeface="Propisi" pitchFamily="2" charset="0"/>
              </a:rPr>
              <a:t>к</a:t>
            </a:r>
            <a:endParaRPr lang="ru-RU" sz="3600" dirty="0">
              <a:solidFill>
                <a:schemeClr val="tx1"/>
              </a:solidFill>
              <a:latin typeface="Propisi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43636" y="1643050"/>
            <a:ext cx="1928826" cy="1928826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143636" y="1643050"/>
            <a:ext cx="1928826" cy="1928826"/>
          </a:xfrm>
          <a:prstGeom prst="rect">
            <a:avLst/>
          </a:prstGeom>
          <a:solidFill>
            <a:schemeClr val="accent3">
              <a:alpha val="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00100" y="4000504"/>
            <a:ext cx="1928826" cy="2000264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Propisi" pitchFamily="2" charset="0"/>
              </a:rPr>
              <a:t>уч</a:t>
            </a:r>
            <a:r>
              <a:rPr lang="ru-RU" sz="3600" dirty="0" smtClean="0">
                <a:solidFill>
                  <a:srgbClr val="FF0000"/>
                </a:solidFill>
                <a:latin typeface="Propisi" pitchFamily="2" charset="0"/>
              </a:rPr>
              <a:t>е</a:t>
            </a:r>
            <a:r>
              <a:rPr lang="ru-RU" sz="3600" dirty="0" smtClean="0">
                <a:solidFill>
                  <a:schemeClr val="tx1"/>
                </a:solidFill>
                <a:latin typeface="Propisi" pitchFamily="2" charset="0"/>
              </a:rPr>
              <a:t>ница</a:t>
            </a:r>
            <a:endParaRPr lang="ru-RU" sz="3600" dirty="0">
              <a:solidFill>
                <a:schemeClr val="tx1"/>
              </a:solidFill>
              <a:latin typeface="Propisi" pitchFamily="2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00100" y="4000504"/>
            <a:ext cx="1928826" cy="2000264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000100" y="4000504"/>
            <a:ext cx="1928826" cy="2000264"/>
          </a:xfrm>
          <a:prstGeom prst="rect">
            <a:avLst/>
          </a:prstGeom>
          <a:solidFill>
            <a:schemeClr val="accent3">
              <a:alpha val="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571868" y="4000504"/>
            <a:ext cx="1928826" cy="2000264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Propisi" pitchFamily="2" charset="0"/>
              </a:rPr>
              <a:t>учит</a:t>
            </a:r>
            <a:r>
              <a:rPr lang="ru-RU" sz="3600" dirty="0" smtClean="0">
                <a:solidFill>
                  <a:srgbClr val="FF0000"/>
                </a:solidFill>
                <a:latin typeface="Propisi" pitchFamily="2" charset="0"/>
              </a:rPr>
              <a:t>е</a:t>
            </a:r>
            <a:r>
              <a:rPr lang="ru-RU" sz="3600" dirty="0" smtClean="0">
                <a:solidFill>
                  <a:schemeClr val="tx1"/>
                </a:solidFill>
                <a:latin typeface="Propisi" pitchFamily="2" charset="0"/>
              </a:rPr>
              <a:t>ль</a:t>
            </a:r>
            <a:endParaRPr lang="ru-RU" sz="3600" dirty="0">
              <a:solidFill>
                <a:schemeClr val="tx1"/>
              </a:solidFill>
              <a:latin typeface="Propisi" pitchFamily="2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71868" y="3929066"/>
            <a:ext cx="1928826" cy="2071702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571868" y="4000504"/>
            <a:ext cx="1928826" cy="2000264"/>
          </a:xfrm>
          <a:prstGeom prst="rect">
            <a:avLst/>
          </a:prstGeom>
          <a:solidFill>
            <a:schemeClr val="accent3">
              <a:alpha val="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143636" y="4000504"/>
            <a:ext cx="1928826" cy="2000264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Propisi" pitchFamily="2" charset="0"/>
              </a:rPr>
              <a:t>уч</a:t>
            </a:r>
            <a:r>
              <a:rPr lang="ru-RU" sz="3600" dirty="0" smtClean="0">
                <a:solidFill>
                  <a:srgbClr val="FF0000"/>
                </a:solidFill>
                <a:latin typeface="Propisi" pitchFamily="2" charset="0"/>
              </a:rPr>
              <a:t>е</a:t>
            </a:r>
            <a:r>
              <a:rPr lang="ru-RU" sz="3600" dirty="0" smtClean="0">
                <a:solidFill>
                  <a:schemeClr val="tx1"/>
                </a:solidFill>
                <a:latin typeface="Propisi" pitchFamily="2" charset="0"/>
              </a:rPr>
              <a:t>ник</a:t>
            </a:r>
            <a:endParaRPr lang="ru-RU" sz="3600" dirty="0">
              <a:solidFill>
                <a:schemeClr val="tx1"/>
              </a:solidFill>
              <a:latin typeface="Propisi" pitchFamily="2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143636" y="3929066"/>
            <a:ext cx="1928826" cy="2071702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143636" y="3929066"/>
            <a:ext cx="1928826" cy="2071702"/>
          </a:xfrm>
          <a:prstGeom prst="rect">
            <a:avLst/>
          </a:prstGeom>
          <a:solidFill>
            <a:schemeClr val="accent3">
              <a:alpha val="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52" grpId="0" animBg="1"/>
      <p:bldP spid="52" grpId="1" animBg="1"/>
      <p:bldP spid="53" grpId="0" animBg="1"/>
      <p:bldP spid="53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8000" t="-8000" r="-16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6357958"/>
            <a:ext cx="3214710" cy="307777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r>
              <a:rPr lang="ru-RU" sz="1600" dirty="0" smtClean="0">
                <a:latin typeface="Monotype Corsiva" pitchFamily="66" charset="0"/>
                <a:cs typeface="Raavi" pitchFamily="34" charset="0"/>
              </a:rPr>
              <a:t>учитель-дефектолог Усольцева Е.В, </a:t>
            </a:r>
            <a:endParaRPr lang="ru-RU" sz="1600" dirty="0">
              <a:latin typeface="Monotype Corsiva" pitchFamily="66" charset="0"/>
              <a:cs typeface="Raavi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43042" y="1000108"/>
            <a:ext cx="5286412" cy="590546"/>
          </a:xfrm>
        </p:spPr>
        <p:txBody>
          <a:bodyPr>
            <a:normAutofit/>
          </a:bodyPr>
          <a:lstStyle/>
          <a:p>
            <a:r>
              <a:rPr lang="ru-RU" dirty="0" smtClean="0"/>
              <a:t>Использованные ресурсы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857224" y="1928802"/>
            <a:ext cx="7786742" cy="4197361"/>
          </a:xfrm>
        </p:spPr>
        <p:txBody>
          <a:bodyPr>
            <a:normAutofit fontScale="92500"/>
          </a:bodyPr>
          <a:lstStyle/>
          <a:p>
            <a:r>
              <a:rPr lang="ru-RU" u="sng" dirty="0" smtClean="0">
                <a:hlinkClick r:id="rId4"/>
              </a:rPr>
              <a:t>https://i.pinimg.com/736x/19/39/ba/1939bab0b74960f35d22ce73770b3098.jpg</a:t>
            </a:r>
            <a:endParaRPr lang="ru-RU" dirty="0" smtClean="0"/>
          </a:p>
          <a:p>
            <a:r>
              <a:rPr lang="ru-RU" u="sng" dirty="0" smtClean="0">
                <a:hlinkClick r:id="rId5"/>
              </a:rPr>
              <a:t>https://papik.pro/uploads/posts/2023-03/1677982322_papik-pro-p-soroka-risunok-dlya-detei-prostoi-48.png</a:t>
            </a:r>
            <a:endParaRPr lang="ru-RU" dirty="0" smtClean="0"/>
          </a:p>
          <a:p>
            <a:r>
              <a:rPr lang="ru-RU" u="sng" dirty="0" smtClean="0">
                <a:hlinkClick r:id="rId6"/>
              </a:rPr>
              <a:t>https://otvet.imgsmail.ru/download/987230_8d5e75f9012316ac159ec49e0d4992ce_800.jpg</a:t>
            </a:r>
            <a:endParaRPr lang="ru-RU" dirty="0" smtClean="0"/>
          </a:p>
          <a:p>
            <a:r>
              <a:rPr lang="ru-RU" u="sng" dirty="0" smtClean="0">
                <a:hlinkClick r:id="rId7"/>
              </a:rPr>
              <a:t>https://i.pinimg.com/originals/46/54/af/4654afbf0fae18afcf18502f56ed0f80.png</a:t>
            </a:r>
            <a:endParaRPr lang="ru-RU" dirty="0" smtClean="0"/>
          </a:p>
          <a:p>
            <a:r>
              <a:rPr lang="ru-RU" u="sng" dirty="0" smtClean="0">
                <a:hlinkClick r:id="rId8"/>
              </a:rPr>
              <a:t>https://clipart-library.com/images/8czrxxq9i.jpg</a:t>
            </a:r>
            <a:endParaRPr lang="ru-RU" dirty="0" smtClean="0"/>
          </a:p>
          <a:p>
            <a:r>
              <a:rPr lang="ru-RU" u="sng" dirty="0" smtClean="0">
                <a:hlinkClick r:id="rId9"/>
              </a:rPr>
              <a:t>https://mir-s3-cdn-cf.behance.net/project_modules/1400/f221ee71757633.5bd03cf76dc6e.jpg</a:t>
            </a:r>
            <a:endParaRPr lang="ru-RU" dirty="0" smtClean="0"/>
          </a:p>
          <a:p>
            <a:r>
              <a:rPr lang="ru-RU" dirty="0" smtClean="0"/>
              <a:t>мальчик </a:t>
            </a:r>
            <a:r>
              <a:rPr lang="ru-RU" u="sng" dirty="0" smtClean="0">
                <a:hlinkClick r:id="rId10"/>
              </a:rPr>
              <a:t>https://gas-kvas.com/grafic/uploads/posts/2024-01/gas-kvas-com-p-malchik-dlya-detei-na-prozrachnom-fone-33.png</a:t>
            </a:r>
            <a:endParaRPr lang="ru-RU" dirty="0" smtClean="0"/>
          </a:p>
          <a:p>
            <a:r>
              <a:rPr lang="ru-RU" dirty="0" smtClean="0"/>
              <a:t>девочка </a:t>
            </a:r>
            <a:r>
              <a:rPr lang="ru-RU" u="sng" dirty="0" smtClean="0">
                <a:hlinkClick r:id="rId11"/>
              </a:rPr>
              <a:t>https://media.baamboozle.com/uploads/images/145866/1609013332_155513</a:t>
            </a:r>
            <a:endParaRPr lang="ru-RU" dirty="0" smtClean="0"/>
          </a:p>
          <a:p>
            <a:r>
              <a:rPr lang="ru-RU" dirty="0" smtClean="0"/>
              <a:t>ученик </a:t>
            </a:r>
            <a:r>
              <a:rPr lang="ru-RU" u="sng" dirty="0" smtClean="0">
                <a:hlinkClick r:id="rId12"/>
              </a:rPr>
              <a:t>https://avatars.mds.yandex.net/i?id=8791f763e396c657734eb9c6e91bc866-5660190-images-thumbs&amp;ref=rim&amp;n=13&amp;w=400&amp;h=350</a:t>
            </a:r>
            <a:endParaRPr lang="ru-RU" dirty="0" smtClean="0"/>
          </a:p>
          <a:p>
            <a:r>
              <a:rPr lang="ru-RU" dirty="0" smtClean="0"/>
              <a:t>ученица </a:t>
            </a:r>
            <a:r>
              <a:rPr lang="ru-RU" u="sng" dirty="0" smtClean="0">
                <a:hlinkClick r:id="rId13"/>
              </a:rPr>
              <a:t>https://avatars.mds.yandex.net/i?id=7bfa7476dd6cb3bb23e93fb5583e95ca_l-5232206-images-thumbs&amp;n=13</a:t>
            </a:r>
            <a:endParaRPr lang="ru-RU" dirty="0" smtClean="0"/>
          </a:p>
          <a:p>
            <a:r>
              <a:rPr lang="ru-RU" dirty="0" smtClean="0"/>
              <a:t>учитель </a:t>
            </a:r>
            <a:r>
              <a:rPr lang="ru-RU" u="sng" dirty="0" smtClean="0">
                <a:hlinkClick r:id="rId14"/>
              </a:rPr>
              <a:t>https://i.pinimg.com/736x/84/a6/11/84a6113809e94c07797cc2704b311be8--male-teachers.jpg</a:t>
            </a:r>
            <a:endParaRPr lang="ru-RU" dirty="0" smtClean="0"/>
          </a:p>
          <a:p>
            <a:r>
              <a:rPr lang="ru-RU" dirty="0" smtClean="0"/>
              <a:t>ребята </a:t>
            </a:r>
            <a:r>
              <a:rPr lang="ru-RU" u="sng" dirty="0" smtClean="0">
                <a:hlinkClick r:id="rId15"/>
              </a:rPr>
              <a:t>https://sun9-79.userapi.com/impf/c830400/v830400008/6fc62/YNMxdItE9vo.jpg?size=1280x713&amp;quality=96&amp;sign=dd52f1c97edf6b9474f7f2f4ab910b36&amp;c_uniq_tag=JUSIwldskCe815TU1U9999Ur5bDXHlM6uT5fTbj729Y&amp;type=album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153</Words>
  <Application>Microsoft Office PowerPoint</Application>
  <PresentationFormat>Экран (4:3)</PresentationFormat>
  <Paragraphs>56</Paragraphs>
  <Slides>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Проверь себя</vt:lpstr>
      <vt:lpstr>Слайд 2</vt:lpstr>
      <vt:lpstr>Слайд 3</vt:lpstr>
      <vt:lpstr>Слайд 4</vt:lpstr>
      <vt:lpstr>Слайд 5</vt:lpstr>
      <vt:lpstr>Слайд 6</vt:lpstr>
      <vt:lpstr>Использованные ресурсы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Аll</dc:creator>
  <cp:lastModifiedBy>Аll</cp:lastModifiedBy>
  <cp:revision>67</cp:revision>
  <dcterms:created xsi:type="dcterms:W3CDTF">2024-10-19T09:19:47Z</dcterms:created>
  <dcterms:modified xsi:type="dcterms:W3CDTF">2024-10-22T19:23:26Z</dcterms:modified>
</cp:coreProperties>
</file>