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9" r:id="rId1"/>
  </p:sldMasterIdLst>
  <p:notesMasterIdLst>
    <p:notesMasterId r:id="rId13"/>
  </p:notesMasterIdLst>
  <p:sldIdLst>
    <p:sldId id="256" r:id="rId2"/>
    <p:sldId id="267" r:id="rId3"/>
    <p:sldId id="296" r:id="rId4"/>
    <p:sldId id="308" r:id="rId5"/>
    <p:sldId id="302" r:id="rId6"/>
    <p:sldId id="305" r:id="rId7"/>
    <p:sldId id="303" r:id="rId8"/>
    <p:sldId id="306" r:id="rId9"/>
    <p:sldId id="307" r:id="rId10"/>
    <p:sldId id="304" r:id="rId11"/>
    <p:sldId id="31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тон Хамаза" initials="АХ" lastIdx="2" clrIdx="0">
    <p:extLst>
      <p:ext uri="{19B8F6BF-5375-455C-9EA6-DF929625EA0E}">
        <p15:presenceInfo xmlns:p15="http://schemas.microsoft.com/office/powerpoint/2012/main" xmlns="" userId="S-1-5-21-1561278881-3247576878-1330007081-12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760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31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21FDA-A714-4DD4-B586-9834A9B02335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CD782-B175-4AF1-A4FA-A9BC708C42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4523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CD782-B175-4AF1-A4FA-A9BC708C42A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6540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smtClean="0"/>
              <a:pPr/>
              <a:t>10/25/2024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6683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pPr/>
              <a:t>10/25/2024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6487257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pPr/>
              <a:t>10/25/2024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55377924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pPr/>
              <a:t>10/25/2024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848385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pPr/>
              <a:t>10/25/2024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70358437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pPr/>
              <a:t>10/25/2024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134717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smtClean="0"/>
              <a:pPr/>
              <a:t>10/25/2024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9094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smtClean="0"/>
              <a:pPr/>
              <a:t>10/25/2024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460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smtClean="0"/>
              <a:pPr/>
              <a:t>10/25/2024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217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smtClean="0"/>
              <a:pPr/>
              <a:t>10/25/2024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4989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smtClean="0"/>
              <a:pPr/>
              <a:t>10/25/2024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0775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smtClean="0"/>
              <a:pPr/>
              <a:t>10/25/2024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9002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smtClean="0"/>
              <a:pPr/>
              <a:t>10/25/2024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8010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smtClean="0"/>
              <a:pPr/>
              <a:t>10/25/2024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0847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71A48-F18A-45B3-BC05-1E27DA3F88AF}" type="datetimeFigureOut">
              <a:rPr lang="en-US" smtClean="0"/>
              <a:pPr/>
              <a:t>10/25/2024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6176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smtClean="0"/>
              <a:pPr/>
              <a:t>10/25/2024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8155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245C4A6-F528-472C-A37C-BDE70D47DF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25.10.2024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914400"/>
            <a:fld id="{A83EAB52-0F1A-4EF8-A0E3-F08E4EC10A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205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  <p:sldLayoutId id="2147483902" r:id="rId13"/>
    <p:sldLayoutId id="2147483903" r:id="rId14"/>
    <p:sldLayoutId id="2147483904" r:id="rId15"/>
    <p:sldLayoutId id="21474839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724395"/>
            <a:ext cx="5224703" cy="554797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реализация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особых образовательных потребностей обучающихся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Усольцева Елена Викторовна</a:t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учитель-дефектолог МБОУ «Мамонтовская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СОШ»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556945" y="6272374"/>
            <a:ext cx="7619999" cy="58562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945" y="596736"/>
            <a:ext cx="4890488" cy="4628682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453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749" y="129474"/>
            <a:ext cx="11911476" cy="55025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Содержание курсов коррекционно-развивающей области</a:t>
            </a:r>
            <a:br>
              <a:rPr lang="ru-RU" sz="2400" dirty="0" smtClean="0"/>
            </a:br>
            <a:r>
              <a:rPr lang="ru-RU" sz="2400" dirty="0" smtClean="0"/>
              <a:t> для детей с нарушением зрения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96276" y="776835"/>
            <a:ext cx="7404211" cy="5801386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Восприятие музыки(определение на слух начала и окончания звучания)</a:t>
            </a:r>
          </a:p>
          <a:p>
            <a:pPr>
              <a:spcBef>
                <a:spcPts val="0"/>
              </a:spcBef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Различение и опознавание на слух музыки (полька, марш, вальс)</a:t>
            </a:r>
          </a:p>
          <a:p>
            <a:pPr>
              <a:spcBef>
                <a:spcPts val="0"/>
              </a:spcBef>
              <a:buAutoNum type="arabicPeriod"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Упр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ориентировку в пространстве</a:t>
            </a:r>
          </a:p>
          <a:p>
            <a:pPr>
              <a:spcBef>
                <a:spcPts val="0"/>
              </a:spcBef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Ритмико-гимнастические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упр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Танцевальные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упр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выполнение под музыку элементов танца и пляски, несложных композиций народных танцев</a:t>
            </a:r>
          </a:p>
          <a:p>
            <a:pPr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Wingdings 3" charset="2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Развитие зрительного восприятия цвета предметов</a:t>
            </a:r>
          </a:p>
          <a:p>
            <a:pPr>
              <a:spcBef>
                <a:spcPts val="0"/>
              </a:spcBef>
              <a:buFont typeface="Wingdings 3" charset="2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Развитие зрительного восприятия формы предметов</a:t>
            </a:r>
          </a:p>
          <a:p>
            <a:pPr>
              <a:spcBef>
                <a:spcPts val="0"/>
              </a:spcBef>
              <a:buFont typeface="Wingdings 3" charset="2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Развитие зрительного восприятия величины предметов</a:t>
            </a:r>
          </a:p>
          <a:p>
            <a:pPr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Специальное обучение детей активному использованию нарушенного зрения и всех сохранных анализаторов (слуха, обоняния, осязания)</a:t>
            </a:r>
          </a:p>
          <a:p>
            <a:pPr>
              <a:spcBef>
                <a:spcPts val="0"/>
              </a:spcBef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Совершенствование умения выделять и анализировать пространственные признаки и отношения, получать информацию об окружающем пространстве с привлечением всей сенсорной сферы</a:t>
            </a:r>
          </a:p>
          <a:p>
            <a:pPr>
              <a:spcBef>
                <a:spcPts val="0"/>
              </a:spcBef>
              <a:buAutoNum type="arabicPeriod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Практическая подготовка к самостоятельной жизнедеятельности</a:t>
            </a:r>
          </a:p>
          <a:p>
            <a:pPr>
              <a:spcBef>
                <a:spcPts val="0"/>
              </a:spcBef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Развитие представлений о себе, своей семье, социальном окружении</a:t>
            </a:r>
          </a:p>
          <a:p>
            <a:pPr>
              <a:spcBef>
                <a:spcPts val="0"/>
              </a:spcBef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Формирование культуры поведения,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саморегуляции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Развитие навыков самообслуживания, выполнение поручений, связанных с бытом семьи</a:t>
            </a:r>
          </a:p>
          <a:p>
            <a:pPr>
              <a:spcBef>
                <a:spcPts val="0"/>
              </a:spcBef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Формирование элементарных экономических и правовых знаний, необходимых для жизнедеятельности</a:t>
            </a:r>
          </a:p>
          <a:p>
            <a:pPr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Формирование мотивации к взаимодействию со сверстниками и взрослыми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Коррекция коммуникативного и личностного развития </a:t>
            </a:r>
          </a:p>
          <a:p>
            <a:pPr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424" y="816446"/>
            <a:ext cx="2523224" cy="648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Ритмика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5197" y="2087744"/>
            <a:ext cx="2589451" cy="8328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зрительного восприятия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1380" y="3425587"/>
            <a:ext cx="2605635" cy="6932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Пространственная ориентировка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2879417" y="993973"/>
            <a:ext cx="1611662" cy="3155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8123" y="4501088"/>
            <a:ext cx="2623169" cy="783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Социально-бытовая ориентировка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3289" y="5704105"/>
            <a:ext cx="2629911" cy="882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коммуникативной деятельности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2883623" y="4789238"/>
            <a:ext cx="1611662" cy="3155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2858482" y="3677228"/>
            <a:ext cx="1611662" cy="3155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2826819" y="2446493"/>
            <a:ext cx="1611662" cy="3155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2884812" y="5951693"/>
            <a:ext cx="1611662" cy="3155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9208" y="220740"/>
            <a:ext cx="1091279" cy="1054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3792" y="6080166"/>
            <a:ext cx="10141526" cy="641267"/>
          </a:xfrm>
        </p:spPr>
        <p:txBody>
          <a:bodyPr>
            <a:noAutofit/>
          </a:bodyPr>
          <a:lstStyle/>
          <a:p>
            <a:r>
              <a:rPr lang="ru-RU" sz="2000" dirty="0" smtClean="0"/>
              <a:t>Отслеживание динамики развития, эффективности </a:t>
            </a:r>
            <a:r>
              <a:rPr lang="ru-RU" sz="2000" dirty="0" err="1" smtClean="0"/>
              <a:t>пс-пед</a:t>
            </a:r>
            <a:r>
              <a:rPr lang="ru-RU" sz="2000" dirty="0" smtClean="0"/>
              <a:t> сопровождения </a:t>
            </a:r>
            <a:br>
              <a:rPr lang="ru-RU" sz="2000" dirty="0" smtClean="0"/>
            </a:br>
            <a:r>
              <a:rPr lang="ru-RU" sz="2000" dirty="0" smtClean="0"/>
              <a:t>и коррекционно- </a:t>
            </a:r>
            <a:r>
              <a:rPr lang="ru-RU" sz="2000" dirty="0" err="1" smtClean="0"/>
              <a:t>абилитационных</a:t>
            </a:r>
            <a:r>
              <a:rPr lang="ru-RU" sz="2000" dirty="0" smtClean="0"/>
              <a:t> мероприятий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453" y="539426"/>
            <a:ext cx="3819342" cy="52527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3537" y="606902"/>
            <a:ext cx="3774890" cy="51852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9890" y="229702"/>
            <a:ext cx="1091279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812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Особые образовательные потребности лиц с ОВЗ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Потребности, обусловленные особенностями развити</a:t>
            </a:r>
            <a:r>
              <a:rPr lang="ru-RU" dirty="0"/>
              <a:t>я</a:t>
            </a:r>
            <a:r>
              <a:rPr lang="ru-RU" dirty="0" smtClean="0"/>
              <a:t> обучающихся, которые существенно затрудняют (или делают невозможным) усвоение основной образовательной программы без создания специальных образовательных условий необходимых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97" r="5712" b="17038"/>
          <a:stretch/>
        </p:blipFill>
        <p:spPr>
          <a:xfrm>
            <a:off x="5538745" y="4817126"/>
            <a:ext cx="1693327" cy="163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242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427512" y="6222670"/>
            <a:ext cx="11495314" cy="63533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700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Все дети с ОВЗ имеют следующие образовательные потребности:</a:t>
            </a:r>
            <a:r>
              <a:rPr lang="ru-RU" dirty="0">
                <a:solidFill>
                  <a:schemeClr val="accent1">
                    <a:lumMod val="2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25000"/>
                  </a:schemeClr>
                </a:solidFill>
              </a:rPr>
            </a:b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3659135" y="1836555"/>
            <a:ext cx="2377646" cy="2651990"/>
          </a:xfrm>
          <a:prstGeom prst="ellipse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483378">
            <a:off x="4792631" y="726987"/>
            <a:ext cx="1310754" cy="221913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618883">
            <a:off x="2730933" y="1266032"/>
            <a:ext cx="2554042" cy="77436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781355">
            <a:off x="2613811" y="2262881"/>
            <a:ext cx="1097375" cy="236545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81949">
            <a:off x="2956758" y="3959162"/>
            <a:ext cx="2395395" cy="128934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 rot="762788">
            <a:off x="5061532" y="3672834"/>
            <a:ext cx="2381771" cy="114424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/>
        </p:blipFill>
        <p:spPr>
          <a:xfrm rot="411804">
            <a:off x="5842262" y="1707006"/>
            <a:ext cx="1237595" cy="2304488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581309" y="163669"/>
            <a:ext cx="28173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максимально раннем начале образования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49"/>
          <p:cNvSpPr txBox="1">
            <a:spLocks noChangeArrowheads="1"/>
          </p:cNvSpPr>
          <p:nvPr/>
        </p:nvSpPr>
        <p:spPr bwMode="auto">
          <a:xfrm>
            <a:off x="1144711" y="1508755"/>
            <a:ext cx="197840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изменении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endParaRPr lang="en-US" altLang="ru-RU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144711" y="4477932"/>
            <a:ext cx="277282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необходимости использования специальных методов, приёмов и средств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endParaRPr lang="en-US" altLang="ru-RU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153892" y="5109424"/>
            <a:ext cx="2790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особой организации 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endParaRPr lang="en-US" altLang="ru-RU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470340" y="2654718"/>
            <a:ext cx="31746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определении границ образовательного пространства</a:t>
            </a:r>
            <a:endParaRPr lang="en-US" altLang="ru-RU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318127" y="1023322"/>
            <a:ext cx="33016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определении круга </a:t>
            </a:r>
            <a:r>
              <a:rPr lang="ru-RU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лиц, </a:t>
            </a:r>
          </a:p>
          <a:p>
            <a:r>
              <a:rPr lang="ru-RU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участвующих в образовании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31547" y="322566"/>
            <a:ext cx="1091279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578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129" y="250854"/>
            <a:ext cx="11207469" cy="57453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Содержание курсов коррекционно-развивающей области </a:t>
            </a:r>
            <a:br>
              <a:rPr lang="ru-RU" sz="2400" dirty="0" smtClean="0"/>
            </a:br>
            <a:r>
              <a:rPr lang="ru-RU" sz="2400" dirty="0" smtClean="0"/>
              <a:t>для детей с нарушениями слуха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856920" y="2955851"/>
            <a:ext cx="2934027" cy="358142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AutoNum type="arabicPeriod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AutoNum type="arabicPeriod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7727" y="944321"/>
            <a:ext cx="2892051" cy="1063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слухового восприятия и техника речи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46602" y="956930"/>
            <a:ext cx="2864581" cy="1060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речевого слуха и произносительной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сторны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64466" y="930554"/>
            <a:ext cx="2791753" cy="10486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Музакально-ритмические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занятия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1616149" y="2115879"/>
            <a:ext cx="467833" cy="8187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04037" y="2998381"/>
            <a:ext cx="2963723" cy="3551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buNone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и различение речевых и неречевых звучаний</a:t>
            </a:r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Восприятие и различение музыки</a:t>
            </a:r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фонетически внятной, выразительной устной речи учащихся</a:t>
            </a:r>
          </a:p>
          <a:p>
            <a:pPr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52261" y="3051544"/>
            <a:ext cx="2963723" cy="3576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1.Развитие подвижности органов артикуляционного аппарата</a:t>
            </a:r>
          </a:p>
          <a:p>
            <a:pPr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Работа над плавным. Длительным ротовым выдохом</a:t>
            </a:r>
          </a:p>
          <a:p>
            <a:pPr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3.Постановка звуков на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слухозрительной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основе по подражанию, с использованием сохранных анализаторов</a:t>
            </a:r>
          </a:p>
          <a:p>
            <a:pPr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4.Развитие фонематического слуха, дифференциация звуков</a:t>
            </a:r>
          </a:p>
          <a:p>
            <a:pPr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5.Формирование выразительной речи, соблюдение ударений, правильной интонации. темпа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222512" y="3051544"/>
            <a:ext cx="2963723" cy="3533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Коррекция и развитие двигательной сферы</a:t>
            </a:r>
          </a:p>
          <a:p>
            <a:pPr>
              <a:spcBef>
                <a:spcPts val="0"/>
              </a:spcBef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Эстетическое воспитание средствами музыки</a:t>
            </a:r>
          </a:p>
          <a:p>
            <a:pPr>
              <a:spcBef>
                <a:spcPts val="0"/>
              </a:spcBef>
              <a:buAutoNum type="arabicPeriod"/>
            </a:pP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Развитиеи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восприятия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музики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Ритмико-гимнастические упражнения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5415517" y="2183219"/>
            <a:ext cx="467833" cy="8187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9445256" y="2161953"/>
            <a:ext cx="467833" cy="8187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7748" y="149992"/>
            <a:ext cx="1089699" cy="10582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129" y="250854"/>
            <a:ext cx="11207469" cy="57453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Содержание курсов коррекционно-развивающей области </a:t>
            </a:r>
            <a:br>
              <a:rPr lang="ru-RU" sz="2400" dirty="0" smtClean="0"/>
            </a:br>
            <a:r>
              <a:rPr lang="ru-RU" sz="2400" dirty="0" smtClean="0"/>
              <a:t>для детей с ЗПР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11788" y="818707"/>
            <a:ext cx="5479159" cy="5677627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Диагностика и коррекция: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1.звукопроизношение</a:t>
            </a:r>
          </a:p>
          <a:p>
            <a:pPr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2.лексической стороны речи</a:t>
            </a:r>
          </a:p>
          <a:p>
            <a:pPr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грамматическоого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строя речи</a:t>
            </a:r>
          </a:p>
          <a:p>
            <a:pPr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4.Диалогической и монологической речи, </a:t>
            </a:r>
          </a:p>
          <a:p>
            <a:pPr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развитие коммуникативной функции речи</a:t>
            </a:r>
          </a:p>
          <a:p>
            <a:pPr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5.Коррекция нарушений чтения и письма</a:t>
            </a:r>
          </a:p>
          <a:p>
            <a:pPr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 расширение представлений об окружающей действительности</a:t>
            </a:r>
          </a:p>
          <a:p>
            <a:pPr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 развитие познавательной сферы</a:t>
            </a:r>
          </a:p>
          <a:p>
            <a:pPr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Диагностика и развитие:</a:t>
            </a:r>
          </a:p>
          <a:p>
            <a:pPr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1.Познавательной сферы ВПФ (формирование учебной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мотиввации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активизация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сенсорно-перцептивной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Мнемической и мыслительной сфер)</a:t>
            </a:r>
          </a:p>
          <a:p>
            <a:pPr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2.эмоционально-личностной сферы и коррекция ее недостатков</a:t>
            </a:r>
          </a:p>
          <a:p>
            <a:pPr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3коммуникативной сферы и социальная интеграция</a:t>
            </a:r>
          </a:p>
          <a:p>
            <a:pPr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Формирование продуктивных видов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взаимодействитя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 окружающими</a:t>
            </a:r>
          </a:p>
          <a:p>
            <a:pPr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 формирование произвольной регуляции деятельности и поведения</a:t>
            </a:r>
          </a:p>
          <a:p>
            <a:pPr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Восприятие музыки(определение на слух начала и окончания звучания)</a:t>
            </a:r>
          </a:p>
          <a:p>
            <a:pPr>
              <a:spcBef>
                <a:spcPts val="0"/>
              </a:spcBef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Различение и опознавание на слух музыки (полька, марш, вальс)</a:t>
            </a:r>
          </a:p>
          <a:p>
            <a:pPr>
              <a:spcBef>
                <a:spcPts val="0"/>
              </a:spcBef>
              <a:buAutoNum type="arabicPeriod"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Упр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ориентировку в пространстве</a:t>
            </a:r>
          </a:p>
          <a:p>
            <a:pPr>
              <a:spcBef>
                <a:spcPts val="0"/>
              </a:spcBef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Ритмико-гимнастические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упр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Игры под музыку</a:t>
            </a:r>
          </a:p>
          <a:p>
            <a:pPr>
              <a:spcBef>
                <a:spcPts val="0"/>
              </a:spcBef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Танцевальные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упр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выполнение под музыку элементов танца и пляски, несложных композиций народных танцев</a:t>
            </a:r>
          </a:p>
          <a:p>
            <a:pPr>
              <a:spcBef>
                <a:spcPts val="0"/>
              </a:spcBef>
              <a:buAutoNum type="arabicPeriod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AutoNum type="arabicPeriod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AutoNum type="arabicPeriod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AutoNum type="arabicPeriod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8512" y="1319002"/>
            <a:ext cx="2892051" cy="1063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Логопедические занятия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2166" y="3487667"/>
            <a:ext cx="2864581" cy="890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buNone/>
            </a:pP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Психокоррекционные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занятия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4994" y="5277639"/>
            <a:ext cx="2791753" cy="10486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Ритмика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3811349" y="5486400"/>
            <a:ext cx="1893536" cy="3155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4012301" y="1867912"/>
            <a:ext cx="1893536" cy="3155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3889571" y="3897664"/>
            <a:ext cx="1893536" cy="3155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2240" y="158450"/>
            <a:ext cx="1091279" cy="10546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129" y="250854"/>
            <a:ext cx="11207469" cy="57453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Содержание курсов коррекционно-развивающей области</a:t>
            </a:r>
            <a:br>
              <a:rPr lang="ru-RU" sz="2400" dirty="0" smtClean="0"/>
            </a:br>
            <a:r>
              <a:rPr lang="ru-RU" sz="2400" dirty="0" smtClean="0"/>
              <a:t> для детей с ТНР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11788" y="1165253"/>
            <a:ext cx="5479159" cy="487610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1.звукопроизношение</a:t>
            </a:r>
          </a:p>
          <a:p>
            <a:pPr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2.лексической стороны речи</a:t>
            </a:r>
          </a:p>
          <a:p>
            <a:pPr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грамматическоого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строя речи</a:t>
            </a:r>
          </a:p>
          <a:p>
            <a:pPr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4.Диалогической и монологической речи, </a:t>
            </a:r>
          </a:p>
          <a:p>
            <a:pPr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развитие коммуникативной функции речи</a:t>
            </a:r>
          </a:p>
          <a:p>
            <a:pPr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5.Коррекция нарушений чтения и письма</a:t>
            </a:r>
          </a:p>
          <a:p>
            <a:pPr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 расширение представлений об окружающей действительности</a:t>
            </a:r>
          </a:p>
          <a:p>
            <a:pPr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 развитие познавательной сферы</a:t>
            </a:r>
          </a:p>
          <a:p>
            <a:pPr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1.Формирование мотивации к взаимодействию со сверстниками и взрослыми</a:t>
            </a:r>
          </a:p>
          <a:p>
            <a:pPr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2.Коррекция коммуникативного и личностного развития</a:t>
            </a:r>
          </a:p>
          <a:p>
            <a:pPr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3.Развитие коммуникативных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навыков,формирование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средств невербальной и вербальной коммуникации</a:t>
            </a:r>
          </a:p>
          <a:p>
            <a:pPr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Развитие мелкой  и крупной моторики</a:t>
            </a:r>
          </a:p>
          <a:p>
            <a:pPr>
              <a:spcBef>
                <a:spcPts val="0"/>
              </a:spcBef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коррекция когнитивных функций</a:t>
            </a:r>
          </a:p>
          <a:p>
            <a:pPr>
              <a:spcBef>
                <a:spcPts val="0"/>
              </a:spcBef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Развитие моторной координации</a:t>
            </a:r>
          </a:p>
          <a:p>
            <a:pPr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2788" y="1327094"/>
            <a:ext cx="2892051" cy="1063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Системное развитие речи и коррекция речевых расстройств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2166" y="3487667"/>
            <a:ext cx="2864581" cy="890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Совершенствование коммуникативной деятельности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5982" y="5279271"/>
            <a:ext cx="2791753" cy="10486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и коррекция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дефицитарных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функций (сенсорных, моторных, психических)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3811349" y="5486400"/>
            <a:ext cx="1893536" cy="3155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4012301" y="1867912"/>
            <a:ext cx="1893536" cy="3155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3889571" y="3897664"/>
            <a:ext cx="1893536" cy="3155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7270" y="250854"/>
            <a:ext cx="1091279" cy="10546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749" y="129474"/>
            <a:ext cx="11911476" cy="55025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Содержание курсов коррекционно-развивающей области </a:t>
            </a:r>
            <a:br>
              <a:rPr lang="ru-RU" sz="2400" dirty="0" smtClean="0"/>
            </a:br>
            <a:r>
              <a:rPr lang="ru-RU" sz="2400" dirty="0" smtClean="0"/>
              <a:t>для детей с НОДА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96276" y="776835"/>
            <a:ext cx="7404211" cy="5264527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Практическая подготовка к самостоятельной жизнедеятельности</a:t>
            </a:r>
          </a:p>
          <a:p>
            <a:pPr>
              <a:spcBef>
                <a:spcPts val="0"/>
              </a:spcBef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Развитие представлений о себе, своей семье. Социальном окружении</a:t>
            </a:r>
          </a:p>
          <a:p>
            <a:pPr>
              <a:spcBef>
                <a:spcPts val="0"/>
              </a:spcBef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Формирование культуры поведения,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саморегуляции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Развитие навыков самообслуживания, выполнение поручений, связанных с бытом семьи</a:t>
            </a:r>
          </a:p>
          <a:p>
            <a:pPr>
              <a:spcBef>
                <a:spcPts val="0"/>
              </a:spcBef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Формирование элементарных экономических и правовых знаний, необходимых для жизнедеятельности</a:t>
            </a:r>
          </a:p>
          <a:p>
            <a:pPr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Wingdings 3" charset="2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Формирование мотивации к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ваимодействию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со сверстниками</a:t>
            </a:r>
          </a:p>
          <a:p>
            <a:pPr>
              <a:spcBef>
                <a:spcPts val="0"/>
              </a:spcBef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Коррекция коммуникативного и личностного развития</a:t>
            </a:r>
          </a:p>
          <a:p>
            <a:pPr>
              <a:spcBef>
                <a:spcPts val="0"/>
              </a:spcBef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Развитие коммуникативных навыков. Формирование средств невербальной и вербальной коммуникации</a:t>
            </a:r>
          </a:p>
          <a:p>
            <a:pPr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1совершенствование имеющихся двигательных навыков</a:t>
            </a:r>
          </a:p>
          <a:p>
            <a:pPr>
              <a:spcBef>
                <a:spcPts val="0"/>
              </a:spcBef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Освоение новых этапов двигательного развития.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Манипулятивной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деятельности</a:t>
            </a:r>
          </a:p>
          <a:p>
            <a:pPr>
              <a:spcBef>
                <a:spcPts val="0"/>
              </a:spcBef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Тренировка вестибулярного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апппарата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Развитие ощущений себя в пространстве</a:t>
            </a:r>
          </a:p>
          <a:p>
            <a:pPr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Развитие мелкой и крупной моторики</a:t>
            </a:r>
          </a:p>
          <a:p>
            <a:pPr>
              <a:spcBef>
                <a:spcPts val="0"/>
              </a:spcBef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Коррекция когнитивных функций</a:t>
            </a:r>
          </a:p>
          <a:p>
            <a:pPr>
              <a:spcBef>
                <a:spcPts val="0"/>
              </a:spcBef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Развитие самооценки, навыков взаимопомощи. Чувство ответственности</a:t>
            </a:r>
          </a:p>
          <a:p>
            <a:pPr>
              <a:spcBef>
                <a:spcPts val="0"/>
              </a:spcBef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Развитие зрительно-моторной координации</a:t>
            </a:r>
          </a:p>
          <a:p>
            <a:pPr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Уточнение и обогащение представлений об окружающей действительности и овладение на этой основе языковыми средствами (слово, словосочетание, предложение)</a:t>
            </a:r>
          </a:p>
          <a:p>
            <a:pPr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424" y="816446"/>
            <a:ext cx="2523224" cy="648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Социально-бытовая ориентировка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5197" y="2087744"/>
            <a:ext cx="2589451" cy="736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Основы коммуникации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1380" y="3264355"/>
            <a:ext cx="2605635" cy="854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Двигательная коррекция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2879417" y="993973"/>
            <a:ext cx="1611662" cy="3155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8123" y="4501088"/>
            <a:ext cx="2623169" cy="783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Психомоторика и развитие деятельности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3289" y="5704105"/>
            <a:ext cx="2629911" cy="882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Речевая практика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2869976" y="4666408"/>
            <a:ext cx="1611662" cy="3155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2803891" y="3499807"/>
            <a:ext cx="1611662" cy="3155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2826819" y="2446493"/>
            <a:ext cx="1611662" cy="3155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2884812" y="5951693"/>
            <a:ext cx="1611662" cy="3155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3946" y="192267"/>
            <a:ext cx="1091279" cy="10546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129" y="250854"/>
            <a:ext cx="11207469" cy="57453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Содержание курсов коррекционно-развивающей области </a:t>
            </a:r>
            <a:br>
              <a:rPr lang="ru-RU" sz="2400" dirty="0" smtClean="0"/>
            </a:br>
            <a:r>
              <a:rPr lang="ru-RU" sz="2400" dirty="0" smtClean="0"/>
              <a:t>для детей с РАС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11788" y="1165253"/>
            <a:ext cx="5479159" cy="5372025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buFont typeface="Wingdings 3" charset="2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Формирование мотивации к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ваимодействию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со сверстниками</a:t>
            </a:r>
          </a:p>
          <a:p>
            <a:pPr>
              <a:spcBef>
                <a:spcPts val="0"/>
              </a:spcBef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Коррекция аффективного,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сенсорно-перцептивного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Коммуникативного и личностного развития,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дезадаптивных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форм поведения</a:t>
            </a:r>
          </a:p>
          <a:p>
            <a:pPr>
              <a:spcBef>
                <a:spcPts val="0"/>
              </a:spcBef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Развитие коммуникативных навыков. Формирование средств невербальной и вербальной коммуникации</a:t>
            </a:r>
          </a:p>
          <a:p>
            <a:pPr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.Развитие восприятия музыки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.Формирование правильной осанки. Правильных, координированных и ритмичных движений под музыку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Развитие эмоционально-волевой и познавательной сферы.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Обогащение общего и речевого развития. Эстетическое воспитание</a:t>
            </a:r>
          </a:p>
          <a:p>
            <a:pPr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Практическая подготовка к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саостоятельной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жизнедеятельности</a:t>
            </a:r>
          </a:p>
          <a:p>
            <a:pPr>
              <a:spcBef>
                <a:spcPts val="0"/>
              </a:spcBef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Развитие представлений о себе, своей семье.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Соц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окружении</a:t>
            </a:r>
          </a:p>
          <a:p>
            <a:pPr>
              <a:spcBef>
                <a:spcPts val="0"/>
              </a:spcBef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Развитие моторной координации</a:t>
            </a:r>
          </a:p>
          <a:p>
            <a:pPr>
              <a:spcBef>
                <a:spcPts val="0"/>
              </a:spcBef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Формирование культуры поведения.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Саморегуляции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Развитие навыков самообслуживания, помощь близким. Выполнение поручений, связанных с бытом семьи</a:t>
            </a:r>
          </a:p>
          <a:p>
            <a:pPr>
              <a:spcBef>
                <a:spcPts val="0"/>
              </a:spcBef>
              <a:buFont typeface="Wingdings 3" charset="2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Формирование элементарных экономических и правовых знаний, необходимых для жизнедеятельности</a:t>
            </a:r>
          </a:p>
          <a:p>
            <a:pPr>
              <a:spcBef>
                <a:spcPts val="0"/>
              </a:spcBef>
              <a:buAutoNum type="arabicPeriod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AutoNum type="arabicPeriod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2788" y="1327094"/>
            <a:ext cx="2892051" cy="1063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Формирование коммуникативного поведения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2166" y="3487667"/>
            <a:ext cx="2864581" cy="890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Музыкально-ритмические занятия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5982" y="5279271"/>
            <a:ext cx="2791753" cy="10486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Социально-бытовая ориентировка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3811349" y="5486400"/>
            <a:ext cx="1893536" cy="3155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4012301" y="1867912"/>
            <a:ext cx="1893536" cy="3155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3889571" y="3897664"/>
            <a:ext cx="1893536" cy="3155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0000" y="199674"/>
            <a:ext cx="1091279" cy="1054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129" y="250854"/>
            <a:ext cx="11207469" cy="57453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Содержание курсов коррекционно-развивающей области </a:t>
            </a:r>
            <a:br>
              <a:rPr lang="ru-RU" sz="2400" dirty="0" smtClean="0"/>
            </a:br>
            <a:r>
              <a:rPr lang="ru-RU" sz="2400" dirty="0" smtClean="0"/>
              <a:t>для детей с УО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856920" y="2955851"/>
            <a:ext cx="2934027" cy="358142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AutoNum type="arabicPeriod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AutoNum type="arabicPeriod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7727" y="944321"/>
            <a:ext cx="2892051" cy="1063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buNone/>
            </a:pP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Психокоррекционные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занятия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74193" y="956930"/>
            <a:ext cx="2864581" cy="1060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Логопедические  занятия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064466" y="930554"/>
            <a:ext cx="2791753" cy="10486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Социально-бытовая ориентировка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1616149" y="2115879"/>
            <a:ext cx="467833" cy="8187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04037" y="2998381"/>
            <a:ext cx="2963723" cy="3551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buNone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Диагностика и развитие:</a:t>
            </a:r>
          </a:p>
          <a:p>
            <a:pPr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1.Познавательной сферы ВПФ (формирование учебной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мотиввации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активизация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сенсорно-перцептивной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немической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мыслительной сфер)</a:t>
            </a:r>
          </a:p>
          <a:p>
            <a:pPr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2.эмоционально-личностной сферы и коррекция ее недостатков</a:t>
            </a:r>
          </a:p>
          <a:p>
            <a:pPr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3коммуникативной сферы и социальная интеграция</a:t>
            </a:r>
          </a:p>
          <a:p>
            <a:pPr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Формирование продуктивных видов взаимодействия с окружающими</a:t>
            </a:r>
          </a:p>
          <a:p>
            <a:pPr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формирование произвольной регуляции деятельности и поведения</a:t>
            </a:r>
          </a:p>
          <a:p>
            <a:pPr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52261" y="3051544"/>
            <a:ext cx="2963723" cy="3576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Диагностика и коррекция: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1.звукопроизношение</a:t>
            </a:r>
          </a:p>
          <a:p>
            <a:pPr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2.лексической стороны речи</a:t>
            </a:r>
          </a:p>
          <a:p>
            <a:pPr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грамматическоого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строя речи</a:t>
            </a:r>
          </a:p>
          <a:p>
            <a:pPr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4.Диалогической и монологической речи, </a:t>
            </a:r>
          </a:p>
          <a:p>
            <a:pPr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развитие коммуникативной функции речи</a:t>
            </a:r>
          </a:p>
          <a:p>
            <a:pPr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5.Коррекция нарушений чтения и письма</a:t>
            </a:r>
          </a:p>
          <a:p>
            <a:pPr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расширение представлений об окружающей действительности</a:t>
            </a:r>
          </a:p>
          <a:p>
            <a:pPr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развитие познавательной сферы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222512" y="3051544"/>
            <a:ext cx="2963723" cy="3533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Практическая подготовка к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саостоятельной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жизнедеятельности</a:t>
            </a:r>
          </a:p>
          <a:p>
            <a:pPr>
              <a:spcBef>
                <a:spcPts val="0"/>
              </a:spcBef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представлений о себе, своей семье,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окружении</a:t>
            </a:r>
          </a:p>
          <a:p>
            <a:pPr>
              <a:spcBef>
                <a:spcPts val="0"/>
              </a:spcBef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моторной координации</a:t>
            </a:r>
          </a:p>
          <a:p>
            <a:pPr>
              <a:spcBef>
                <a:spcPts val="0"/>
              </a:spcBef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культуры поведения.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Саморегуляции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навыков самообслуживания, помощь близким. Выполнение поручений, связанных с бытом семьи</a:t>
            </a:r>
          </a:p>
          <a:p>
            <a:pPr>
              <a:spcBef>
                <a:spcPts val="0"/>
              </a:spcBef>
              <a:buFont typeface="Wingdings 3" charset="2"/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элементарных экономических и правовых знаний, необходимых для жизнедеятельности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5415517" y="2183219"/>
            <a:ext cx="467833" cy="8187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9445256" y="2161953"/>
            <a:ext cx="467833" cy="8187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958" y="250854"/>
            <a:ext cx="1091279" cy="1054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1636</TotalTime>
  <Words>976</Words>
  <Application>Microsoft Office PowerPoint</Application>
  <PresentationFormat>Произвольный</PresentationFormat>
  <Paragraphs>226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Легкий дым</vt:lpstr>
      <vt:lpstr>Роль ППк  в реализация  особых образовательных потребностей обучающихся    Усольцева Елена Викторовна учитель-дефектолог МБОУ «Мамонтовская СОШ»  </vt:lpstr>
      <vt:lpstr>Особые образовательные потребности лиц с ОВЗ</vt:lpstr>
      <vt:lpstr>Все дети с ОВЗ имеют следующие образовательные потребности: </vt:lpstr>
      <vt:lpstr>Содержание курсов коррекционно-развивающей области  для детей с нарушениями слуха</vt:lpstr>
      <vt:lpstr>Содержание курсов коррекционно-развивающей области  для детей с ЗПР</vt:lpstr>
      <vt:lpstr>Содержание курсов коррекционно-развивающей области  для детей с ТНР</vt:lpstr>
      <vt:lpstr>Содержание курсов коррекционно-развивающей области  для детей с НОДА</vt:lpstr>
      <vt:lpstr>Содержание курсов коррекционно-развивающей области  для детей с РАС</vt:lpstr>
      <vt:lpstr>Содержание курсов коррекционно-развивающей области  для детей с УО</vt:lpstr>
      <vt:lpstr>Содержание курсов коррекционно-развивающей области  для детей с нарушением зрения</vt:lpstr>
      <vt:lpstr>Отслеживание динамики развития, эффективности пс-пед сопровождения  и коррекционно- абилитационных мероприятий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 Хамаза</dc:creator>
  <cp:lastModifiedBy>Аll</cp:lastModifiedBy>
  <cp:revision>138</cp:revision>
  <dcterms:created xsi:type="dcterms:W3CDTF">2015-10-20T02:49:55Z</dcterms:created>
  <dcterms:modified xsi:type="dcterms:W3CDTF">2024-10-25T08:39:11Z</dcterms:modified>
</cp:coreProperties>
</file>