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sldIdLst>
    <p:sldId id="265" r:id="rId2"/>
    <p:sldId id="266" r:id="rId3"/>
    <p:sldId id="297" r:id="rId4"/>
    <p:sldId id="298" r:id="rId5"/>
    <p:sldId id="276" r:id="rId6"/>
    <p:sldId id="280" r:id="rId7"/>
    <p:sldId id="296" r:id="rId8"/>
    <p:sldId id="267" r:id="rId9"/>
    <p:sldId id="268" r:id="rId10"/>
    <p:sldId id="290" r:id="rId11"/>
    <p:sldId id="289" r:id="rId12"/>
    <p:sldId id="260" r:id="rId13"/>
    <p:sldId id="263" r:id="rId14"/>
    <p:sldId id="288" r:id="rId15"/>
    <p:sldId id="291" r:id="rId16"/>
    <p:sldId id="281" r:id="rId17"/>
    <p:sldId id="283" r:id="rId18"/>
    <p:sldId id="292" r:id="rId19"/>
    <p:sldId id="269" r:id="rId20"/>
    <p:sldId id="271" r:id="rId21"/>
    <p:sldId id="293" r:id="rId22"/>
    <p:sldId id="272" r:id="rId23"/>
    <p:sldId id="275" r:id="rId24"/>
    <p:sldId id="294" r:id="rId25"/>
    <p:sldId id="284" r:id="rId26"/>
    <p:sldId id="286" r:id="rId27"/>
    <p:sldId id="295" r:id="rId28"/>
    <p:sldId id="29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08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DE43-D3E0-4635-8955-0AEB3540A2E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9D878-3A8B-45AF-B2AA-14A1E2928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232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70B3A-2DBC-45CF-9EA5-9883BB205263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C07A28-0B66-4B4F-AECD-EC1FC0204B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1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2286000" y="1000108"/>
            <a:ext cx="61436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/>
              <a:t>Образовательные потребности обучающихся с ОВЗ </a:t>
            </a:r>
            <a:endParaRPr lang="en-US" sz="3600" dirty="0" smtClean="0"/>
          </a:p>
          <a:p>
            <a:pPr algn="ctr"/>
            <a:r>
              <a:rPr lang="ru-RU" sz="3600" dirty="0" smtClean="0"/>
              <a:t>и </a:t>
            </a:r>
            <a:endParaRPr lang="en-US" sz="3600" dirty="0" smtClean="0"/>
          </a:p>
          <a:p>
            <a:pPr algn="ctr"/>
            <a:r>
              <a:rPr lang="ru-RU" sz="3600" dirty="0" smtClean="0"/>
              <a:t>реализация </a:t>
            </a:r>
            <a:r>
              <a:rPr lang="ru-RU" sz="3600" dirty="0"/>
              <a:t>специальных образовательных </a:t>
            </a:r>
            <a:r>
              <a:rPr lang="ru-RU" sz="3600" dirty="0" smtClean="0"/>
              <a:t>условий</a:t>
            </a:r>
            <a:endParaRPr lang="en-US" sz="3600" dirty="0" smtClean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Усольцева Е.В.</a:t>
            </a:r>
          </a:p>
          <a:p>
            <a:pPr algn="r"/>
            <a:r>
              <a:rPr lang="ru-RU" dirty="0" smtClean="0"/>
              <a:t>у</a:t>
            </a:r>
            <a:r>
              <a:rPr lang="ru-RU" dirty="0" smtClean="0"/>
              <a:t>читель-дефектолог </a:t>
            </a:r>
          </a:p>
          <a:p>
            <a:pPr algn="r"/>
            <a:r>
              <a:rPr lang="ru-RU" dirty="0" smtClean="0"/>
              <a:t>МБОУ </a:t>
            </a:r>
            <a:r>
              <a:rPr lang="ru-RU" dirty="0" smtClean="0"/>
              <a:t>«Мамонтовская СОШ»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91620"/>
          <a:ext cx="8115328" cy="397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832"/>
                <a:gridCol w="2028832"/>
                <a:gridCol w="2028832"/>
                <a:gridCol w="2028832"/>
              </a:tblGrid>
              <a:tr h="1048845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глухих обучающихся (вариант 1.1)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глухих обучающихся (вариант 1.2)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глухих обучающихся (вариант 1.3)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глухих обучающихся (вариант 1.4)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958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Инклюзия (1-4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.)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1-5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 (для детей, получивших дошкольное образование)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1-6 классов - (для детей, не получивших дошкольное образование)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1-6 классы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1-6 классы 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Разрабатывается СИПР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961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Норма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Задержка психического развития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Легкая умственная отсталость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Умеренная, тяжелая и глубокая умственная отсталость, тяжелые и множественные нарушения развития.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0" dirty="0" smtClean="0">
                <a:solidFill>
                  <a:schemeClr val="tx1"/>
                </a:solidFill>
                <a:effectLst/>
              </a:rPr>
              <a:t>Адаптированная основная общеобразовательная программа для глухих обучающихся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285860"/>
          <a:ext cx="8643998" cy="5392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598"/>
                <a:gridCol w="2131605"/>
                <a:gridCol w="2278613"/>
                <a:gridCol w="2249182"/>
              </a:tblGrid>
              <a:tr h="1456082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слабослышащих и позднооглохших обучающихся (вариант 2.1)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слабослышащих и позднооглохших обучающихся (вариант 2.2 </a:t>
                      </a:r>
                      <a:b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 отделение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слабослышащих и позднооглохших обучающихся (вариант 2.2</a:t>
                      </a:r>
                      <a:b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 отделение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слабослышащих и позднооглохших обучающихся (вариант 2.3)</a:t>
                      </a:r>
                      <a:endParaRPr lang="ru-RU" sz="1100" dirty="0"/>
                    </a:p>
                  </a:txBody>
                  <a:tcPr/>
                </a:tc>
              </a:tr>
              <a:tr h="16889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Инклюзия (1-4 </a:t>
                      </a:r>
                      <a:r>
                        <a:rPr lang="ru-RU" sz="1100" dirty="0" err="1" smtClean="0"/>
                        <a:t>кл</a:t>
                      </a:r>
                      <a:r>
                        <a:rPr lang="ru-RU" sz="1100" dirty="0" smtClean="0"/>
                        <a:t>.)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1-4 классы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100" dirty="0" smtClean="0"/>
                        <a:t>1-5 классы (для детей, получивших дошкольное образование)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 Первый дополнительный класс + 1-5 </a:t>
                      </a:r>
                      <a:r>
                        <a:rPr lang="ru-RU" sz="1100" dirty="0" err="1" smtClean="0"/>
                        <a:t>кл</a:t>
                      </a:r>
                      <a:r>
                        <a:rPr lang="ru-RU" sz="1100" dirty="0" smtClean="0"/>
                        <a:t>. (для детей, не получивших дошкольное образование)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100" dirty="0" smtClean="0"/>
                        <a:t>1-5 классы (для детей, получивших дошкольное образование)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Первый дополнительный класс + 1-5 </a:t>
                      </a:r>
                      <a:r>
                        <a:rPr lang="ru-RU" sz="1100" dirty="0" err="1" smtClean="0"/>
                        <a:t>кл</a:t>
                      </a:r>
                      <a:r>
                        <a:rPr lang="ru-RU" sz="1100" dirty="0" smtClean="0"/>
                        <a:t>. (для детей, не получивших дошкольное образование)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При необходимости разрабатывается СИПР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</a:tr>
              <a:tr h="20699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Норма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Легкое недоразвитие речи</a:t>
                      </a:r>
                    </a:p>
                    <a:p>
                      <a:pPr algn="ctr">
                        <a:buNone/>
                      </a:pPr>
                      <a:endParaRPr lang="ru-RU" sz="1200" dirty="0" smtClean="0"/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Норма или задержка психического развития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Глубокое недоразвитие речи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 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 задержка психического развития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100" dirty="0" smtClean="0"/>
                        <a:t>Легкая умственная отсталость  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Умеренная, тяжелая и глубокая умственная отсталость, тяжелые и множественные нарушения развития.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Основанием для перевода обучающегося из класса в класс является его возраст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 smtClean="0">
                <a:solidFill>
                  <a:schemeClr val="tx1"/>
                </a:solidFill>
                <a:effectLst/>
              </a:rPr>
              <a:t>Адаптированная основная общеобразовательная программа для слабослышащих и позднооглохших обучающихся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786346"/>
          </a:xfrm>
        </p:spPr>
        <p:txBody>
          <a:bodyPr>
            <a:normAutofit fontScale="92500" lnSpcReduction="10000"/>
          </a:bodyPr>
          <a:lstStyle/>
          <a:p>
            <a:pPr marL="274320" indent="-274320">
              <a:spcBef>
                <a:spcPts val="580"/>
              </a:spcBef>
              <a:buNone/>
              <a:defRPr/>
            </a:pPr>
            <a:endParaRPr lang="ru-RU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снижение скорости, точности, полноты зрительного восприятия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трудности формирования предметных и пространственных представлений, образных форм психического отражения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диспропорциональность в становлении различных видов восприятия</a:t>
            </a:r>
          </a:p>
          <a:p>
            <a:pPr marL="274320" indent="-274320" algn="r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специфические особенности общения</a:t>
            </a:r>
          </a:p>
          <a:p>
            <a:pPr marL="274320" indent="-274320" algn="r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особенности психофизического развития</a:t>
            </a:r>
          </a:p>
          <a:p>
            <a:pPr marL="274320" indent="-274320" algn="r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своеобразие эмоционально-волевой сферы </a:t>
            </a:r>
          </a:p>
          <a:p>
            <a:pPr marL="274320" indent="-274320" algn="r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нарушение социальных отношений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Специфические особенности детей с нарушениями зрения</a:t>
            </a:r>
            <a:endParaRPr lang="ru-RU" sz="2800" dirty="0"/>
          </a:p>
        </p:txBody>
      </p:sp>
      <p:pic>
        <p:nvPicPr>
          <p:cNvPr id="7170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 r="67890"/>
          <a:stretch>
            <a:fillRect/>
          </a:stretch>
        </p:blipFill>
        <p:spPr bwMode="auto">
          <a:xfrm>
            <a:off x="0" y="4071942"/>
            <a:ext cx="2000264" cy="3005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ООП обучающихся с нарушениями зрения</a:t>
            </a:r>
            <a:endParaRPr lang="ru-RU" sz="2800" dirty="0"/>
          </a:p>
        </p:txBody>
      </p:sp>
      <p:pic>
        <p:nvPicPr>
          <p:cNvPr id="4" name="Picture 2" descr="http://dev.tstep.ru/wp-content/uploads/2014/02/INK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64450" r="3440"/>
          <a:stretch>
            <a:fillRect/>
          </a:stretch>
        </p:blipFill>
        <p:spPr bwMode="auto">
          <a:xfrm rot="21183616">
            <a:off x="7259498" y="3180859"/>
            <a:ext cx="2000264" cy="32194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1071546"/>
            <a:ext cx="821537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потребность в формировании адекватных зрительных образов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потребность в навыках различного рода пространственной ориентировки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специфическая потребность в формировании навыков письма и чтения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потребность в специальном развитии познавательной, интеллектуальной деятельности с опорой на сохранные анализаторы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особая потребность в овладении широким спектром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ru-RU" dirty="0" smtClean="0"/>
              <a:t>     практических навыков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defRPr/>
            </a:pPr>
            <a:endParaRPr lang="ru-RU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потребность в формировании социальных и коммуникативных навыков, в развитии эмоциональной сферы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115328" cy="4425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832"/>
                <a:gridCol w="2028832"/>
                <a:gridCol w="2028832"/>
                <a:gridCol w="20288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Адаптированная основная общеобразовательная программа для слепых обучающихся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(вариант 3.1)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Адаптированная основная общеобразовательная программа для слепых обучающихся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(вариант 3.2)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Адаптированная основная общеобразовательная программа для слепых обучающихся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(вариант 3.3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Адаптированная основная общеобразовательная программа для слепых обучающихся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(вариант 3.4)</a:t>
                      </a:r>
                      <a:endParaRPr lang="ru-RU" sz="1100" dirty="0"/>
                    </a:p>
                  </a:txBody>
                  <a:tcPr/>
                </a:tc>
              </a:tr>
              <a:tr h="661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1-4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1-5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 1-5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1-5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Разрабатывается СИПР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Норма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Задержка психического развития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Легкая умственная отсталость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Умеренная, тяжелая и глубокая умственная отсталость, тяжелые и множественные нарушения развития. Может сочетаться с нарушениями опорно-двигательного аппарата, расстройствами </a:t>
                      </a:r>
                      <a:r>
                        <a:rPr lang="ru-RU" sz="1200" dirty="0" err="1" smtClean="0"/>
                        <a:t>аутистического</a:t>
                      </a:r>
                      <a:r>
                        <a:rPr lang="ru-RU" sz="1200" dirty="0" smtClean="0"/>
                        <a:t> спектра, психическими расстройствами, глухотой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0" dirty="0" smtClean="0">
                <a:solidFill>
                  <a:schemeClr val="tx1"/>
                </a:solidFill>
              </a:rPr>
              <a:t>Адаптированная основная общеобразовательная программа для слепых обучающихся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85926"/>
          <a:ext cx="7829577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9"/>
                <a:gridCol w="2609859"/>
                <a:gridCol w="2609859"/>
              </a:tblGrid>
              <a:tr h="1143009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слабовидящих обучающих (вариант 4.1)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слабовидящих обучающих (вариант 4.2)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слабовидящих обучающих (вариант 4.3)</a:t>
                      </a:r>
                      <a:endParaRPr lang="ru-RU" sz="1200" dirty="0"/>
                    </a:p>
                  </a:txBody>
                  <a:tcPr/>
                </a:tc>
              </a:tr>
              <a:tr h="9915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mtClean="0"/>
                        <a:t>1-4 кл.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1-5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 1-5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15087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Норма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Задержка психического развития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Легкая умственная отсталость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(может быть разработан СИПР при условии индивидуальных особенностей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0" dirty="0" smtClean="0">
                <a:solidFill>
                  <a:schemeClr val="tx1"/>
                </a:solidFill>
              </a:rPr>
              <a:t>Адаптированная основная общеобразовательная программа для 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слабовидящих </a:t>
            </a:r>
            <a:r>
              <a:rPr lang="ru-RU" sz="2800" b="0" dirty="0" smtClean="0">
                <a:solidFill>
                  <a:schemeClr val="tx1"/>
                </a:solidFill>
              </a:rPr>
              <a:t>обучающихся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Специфические особенности развития обучающихся с ТНР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ограниченность активного словаря, затруднения в формировании не только устной, но и письменной речи. 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снижена потребность в общении, не сформированы формы коммуникации (диалогическая и монологическая речь)</a:t>
            </a:r>
          </a:p>
          <a:p>
            <a:pPr marL="274320" indent="-274320" algn="just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низкий уровень развития оптико-пространственного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гнозиса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снижен уровень произвольного внимания, слуховой памяти, продуктивность запоминания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специфические особенности вербального мышления</a:t>
            </a:r>
          </a:p>
          <a:p>
            <a:pPr marL="274320" indent="-274320" algn="just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учебная деятельность отличается замедленным темпом восприятия учебной информации, сниженной работоспособностью </a:t>
            </a:r>
          </a:p>
          <a:p>
            <a:pPr marL="274320" indent="-274320" algn="just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неблагоприятные условия для формирования письменной речи</a:t>
            </a:r>
          </a:p>
          <a:p>
            <a:pPr marL="274320" indent="-274320" algn="just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резкое снижение мотивации к преодолению не только речевого недоразвития, но и ко всему процессу обучения в целом</a:t>
            </a:r>
          </a:p>
          <a:p>
            <a:pPr marL="274320" indent="-274320" algn="just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4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714993"/>
            <a:ext cx="1928826" cy="1143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pPr algn="ctr"/>
            <a:r>
              <a:rPr lang="ru-RU" b="1" smtClean="0"/>
              <a:t>ООП обучающихся с ТНР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500" y="1447800"/>
            <a:ext cx="8286750" cy="5267325"/>
          </a:xfrm>
        </p:spPr>
        <p:txBody>
          <a:bodyPr>
            <a:normAutofit/>
          </a:bodyPr>
          <a:lstStyle/>
          <a:p>
            <a:pPr marL="274320" indent="-274320" algn="just" fontAlgn="auto">
              <a:spcBef>
                <a:spcPts val="58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потребность в обучении различным формам коммуникации, формировании социальной компетентности.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развитие всех компонентов речи,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рече-языковой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компетентности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формирование навыков чтения и письма.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развитие навыков пространственной ориентировки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обучающиеся с ТНР требуют особого индивидуально-дифференцированного подхода к формированию образовательных умений и навыков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4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429264"/>
            <a:ext cx="1928826" cy="11430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186766" cy="4574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922"/>
                <a:gridCol w="2901863"/>
                <a:gridCol w="2555981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тяжелыми нарушениями речи (вариант 5.1)</a:t>
                      </a:r>
                      <a:endParaRPr lang="ru-RU" sz="11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тяжелыми нарушениями речи (вариант 5.2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1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 отделение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тяжелыми нарушениями речи (вариант 5.2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1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 отделение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100" dirty="0"/>
                    </a:p>
                  </a:txBody>
                  <a:tcPr/>
                </a:tc>
              </a:tr>
              <a:tr h="180118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100" dirty="0" smtClean="0"/>
                        <a:t>1-4 </a:t>
                      </a:r>
                      <a:r>
                        <a:rPr lang="ru-RU" sz="1100" dirty="0" err="1" smtClean="0"/>
                        <a:t>кл</a:t>
                      </a:r>
                      <a:r>
                        <a:rPr lang="ru-RU" sz="1100" dirty="0" smtClean="0"/>
                        <a:t>. в обычной школе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Занятия с логопедом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Специальная школа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1 дополнительный (для детей, не имеющих дошкольного образования или по уровню своего развития не готовых к освоению программы 1 класса) + 1-4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1-4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  <a:endParaRPr lang="en-US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ОНР </a:t>
                      </a:r>
                      <a:r>
                        <a:rPr lang="en-US" sz="1200" dirty="0" smtClean="0"/>
                        <a:t>III</a:t>
                      </a:r>
                      <a:r>
                        <a:rPr lang="ru-RU" sz="1200" dirty="0" smtClean="0"/>
                        <a:t>-</a:t>
                      </a:r>
                      <a:r>
                        <a:rPr lang="en-US" sz="1200" dirty="0" smtClean="0"/>
                        <a:t>IV</a:t>
                      </a:r>
                      <a:r>
                        <a:rPr lang="ru-RU" sz="1200" dirty="0" smtClean="0"/>
                        <a:t> уровня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ФНР или ФФНР (</a:t>
                      </a:r>
                      <a:r>
                        <a:rPr lang="ru-RU" sz="1200" dirty="0" err="1" smtClean="0"/>
                        <a:t>дислалия</a:t>
                      </a:r>
                      <a:r>
                        <a:rPr lang="ru-RU" sz="1200" dirty="0" smtClean="0"/>
                        <a:t>, легкая степень выраженности дизартрии, заикание, </a:t>
                      </a:r>
                      <a:r>
                        <a:rPr lang="ru-RU" sz="1200" dirty="0" err="1" smtClean="0"/>
                        <a:t>ринолалия</a:t>
                      </a:r>
                      <a:r>
                        <a:rPr lang="ru-RU" sz="1200" dirty="0" smtClean="0"/>
                        <a:t>)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Нарушение чтения и письма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ОНР </a:t>
                      </a:r>
                      <a:r>
                        <a:rPr lang="en-US" sz="1200" dirty="0" smtClean="0"/>
                        <a:t>II</a:t>
                      </a:r>
                      <a:r>
                        <a:rPr lang="ru-RU" sz="1200" dirty="0" smtClean="0"/>
                        <a:t>-</a:t>
                      </a:r>
                      <a:r>
                        <a:rPr lang="en-US" sz="1200" dirty="0" smtClean="0"/>
                        <a:t>III</a:t>
                      </a:r>
                      <a:r>
                        <a:rPr lang="ru-RU" sz="1200" dirty="0" smtClean="0"/>
                        <a:t> уровня при </a:t>
                      </a:r>
                      <a:r>
                        <a:rPr lang="ru-RU" sz="1200" dirty="0" err="1" smtClean="0"/>
                        <a:t>алалии,афазии</a:t>
                      </a:r>
                      <a:r>
                        <a:rPr lang="ru-RU" sz="1200" dirty="0" smtClean="0"/>
                        <a:t>,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err="1" smtClean="0"/>
                        <a:t>ринолалии</a:t>
                      </a:r>
                      <a:endParaRPr lang="ru-RU" sz="1200" dirty="0" smtClean="0"/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дизартрии, заикании, имеющие нарушения письменной речи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ОНР </a:t>
                      </a:r>
                      <a:r>
                        <a:rPr lang="en-US" sz="1200" dirty="0" smtClean="0"/>
                        <a:t>I</a:t>
                      </a:r>
                      <a:r>
                        <a:rPr lang="ru-RU" sz="1200" dirty="0" smtClean="0"/>
                        <a:t> уровня – создание индивидуальных учебных планов с учетом особых образовательных потребностей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Тяжелая степень выраженности заикания при нормальном уровне речевого развития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 smtClean="0">
                <a:solidFill>
                  <a:schemeClr val="tx1"/>
                </a:solidFill>
                <a:effectLst/>
              </a:rPr>
              <a:t>Адаптированная основная общеобразовательная программа для обучающихся с тяжелыми нарушениями речи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/>
              <a:t>Закономерности развития детей с НОДА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500" y="1447800"/>
            <a:ext cx="8215313" cy="4981575"/>
          </a:xfrm>
        </p:spPr>
        <p:txBody>
          <a:bodyPr rtlCol="0">
            <a:normAutofit fontScale="8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задержано и нарушено формирование всех двигательных функций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неравномерный, дисгармоничный характер нарушений отдельных психических функций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сниженный запас знаний и представлений об окружающем мире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нарушение координированной деятельности различных анализаторных систем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выраженность </a:t>
            </a:r>
            <a:r>
              <a:rPr lang="ru-RU" sz="2400" dirty="0" err="1" smtClean="0"/>
              <a:t>психоорганических</a:t>
            </a:r>
            <a:r>
              <a:rPr lang="ru-RU" sz="2400" dirty="0" smtClean="0"/>
              <a:t> проявлений 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трудности переключения на другие виды деятельности, недостаточность концентрации внимания, замедленность восприятия, снижение объема механической памяти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низкая познавательная активность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расстройства эмоционально- волевой сферы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нарушения поведения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000" dirty="0" smtClean="0"/>
              <a:t>нарушения формирования личности</a:t>
            </a:r>
            <a:endParaRPr lang="ru-RU" sz="2400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9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4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5429264"/>
            <a:ext cx="1928826" cy="1143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Общие закономерности развития детей при нормальном и нарушенном развитием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582341"/>
            <a:ext cx="764386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цикличность и неравномерность психического развития</a:t>
            </a:r>
          </a:p>
          <a:p>
            <a:endParaRPr lang="ru-RU" dirty="0" smtClean="0"/>
          </a:p>
          <a:p>
            <a:r>
              <a:rPr lang="ru-RU" dirty="0" smtClean="0"/>
              <a:t>поступательный характер психического развития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пластичность нервной системы и основанная на этом способность к компенсации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влияние на развитие человека биологических и социальных факторов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ООП обучающихся с НОДА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447800"/>
            <a:ext cx="8258175" cy="5053013"/>
          </a:xfrm>
        </p:spPr>
        <p:txBody>
          <a:bodyPr rtlCol="0">
            <a:normAutofit fontScale="6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потребность в раннем выявлении нарушений и максимально раннем начале комплексного сопровождения развития ребенка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потребность в регламентации деятельности с учетом медицинских рекомендаций (соблюдение ортопедического режима);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потребность в особой организации образовательной среды, характеризующейся доступностью образовательных и воспитательных мероприятий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потребность в использовании специальных методов, приемов и средств обучения и воспитания (в том числе специализированных компьютерных технологий, </a:t>
            </a:r>
            <a:r>
              <a:rPr lang="ru-RU" dirty="0" err="1" smtClean="0"/>
              <a:t>н-р</a:t>
            </a:r>
            <a:r>
              <a:rPr lang="ru-RU" dirty="0" smtClean="0"/>
              <a:t>, «КИД</a:t>
            </a:r>
            <a:r>
              <a:rPr lang="en-US" dirty="0" smtClean="0"/>
              <a:t>/</a:t>
            </a:r>
            <a:r>
              <a:rPr lang="ru-RU" dirty="0" smtClean="0"/>
              <a:t>Малыш»), обеспечивающих реализацию «обходных путей» развития, воспитания и обучения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потребность в адресной помощи по коррекции двигательных, речевых и познавательных и социально-личностных нарушений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потребность в индивидуализации образовательного процесса с учетом структуры нарушения и вариативности проявлений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потребность в максимальном расширении образовательного пространства – выход за пределы образовательной организации с учетом психофизических особенностей детей указанной категории. </a:t>
            </a:r>
          </a:p>
        </p:txBody>
      </p:sp>
      <p:pic>
        <p:nvPicPr>
          <p:cNvPr id="4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5714993"/>
            <a:ext cx="1928826" cy="1143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1" y="948712"/>
          <a:ext cx="8929719" cy="56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368"/>
                <a:gridCol w="2412123"/>
                <a:gridCol w="2124614"/>
                <a:gridCol w="2124614"/>
              </a:tblGrid>
              <a:tr h="1221222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нарушениями опорно-двигательного аппарата (вариант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.1)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нарушениями опорно-двигательного аппарата (вариант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.2)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нарушениями опорно-двигательного аппарата (вариант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.3)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нарушениями опорно-двигательного аппарата (вариант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.4)</a:t>
                      </a:r>
                      <a:endParaRPr lang="ru-RU" sz="1100" dirty="0"/>
                    </a:p>
                  </a:txBody>
                  <a:tcPr/>
                </a:tc>
              </a:tr>
              <a:tr h="142968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Инклюзия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1-4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 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(срок освоения может быть увеличен по заключению ПМПК)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100" dirty="0" smtClean="0"/>
                        <a:t>Специальная школа 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или инклюзия при условии создания специальных условий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1-4 </a:t>
                      </a:r>
                      <a:r>
                        <a:rPr lang="ru-RU" sz="1100" dirty="0" err="1" smtClean="0"/>
                        <a:t>кл</a:t>
                      </a:r>
                      <a:r>
                        <a:rPr lang="ru-RU" sz="1100" dirty="0" smtClean="0"/>
                        <a:t>. 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(при необходимости  можно оставлять на второй год)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100" dirty="0" smtClean="0"/>
                        <a:t>Специальная школа 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или инклюзия при условии создания специальных условий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1-4 </a:t>
                      </a:r>
                      <a:r>
                        <a:rPr lang="ru-RU" sz="1100" dirty="0" err="1" smtClean="0"/>
                        <a:t>кл</a:t>
                      </a:r>
                      <a:r>
                        <a:rPr lang="ru-RU" sz="1100" dirty="0" smtClean="0"/>
                        <a:t>.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(при необходимости  можно оставлять на второй год)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100" dirty="0" smtClean="0"/>
                        <a:t>Разрабатывается СИПР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1-4 </a:t>
                      </a:r>
                      <a:r>
                        <a:rPr lang="ru-RU" sz="1100" dirty="0" err="1" smtClean="0"/>
                        <a:t>кл</a:t>
                      </a:r>
                      <a:r>
                        <a:rPr lang="ru-RU" sz="1100" dirty="0" smtClean="0"/>
                        <a:t>.</a:t>
                      </a:r>
                    </a:p>
                  </a:txBody>
                  <a:tcPr/>
                </a:tc>
              </a:tr>
              <a:tr h="256015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Норма. 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При выраженных двигательных расстройствах, тяжелом поражении рук, препятствующих формированию </a:t>
                      </a:r>
                      <a:r>
                        <a:rPr lang="ru-RU" sz="1200" dirty="0" err="1" smtClean="0"/>
                        <a:t>графо-моторных</a:t>
                      </a:r>
                      <a:r>
                        <a:rPr lang="ru-RU" sz="1200" dirty="0" smtClean="0"/>
                        <a:t> навыков рабочее место ребенка оборудуется компьютером (планшетом) и работу ребенка на уроке сопровождает </a:t>
                      </a:r>
                      <a:r>
                        <a:rPr lang="ru-RU" sz="1200" dirty="0" err="1" smtClean="0"/>
                        <a:t>тьютор</a:t>
                      </a:r>
                      <a:endParaRPr lang="en-US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100" dirty="0" smtClean="0"/>
                        <a:t>Задержка психического развития.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При выраженных двигательных расстройствах, тяжелом поражении рук, препятствующих формированию </a:t>
                      </a:r>
                      <a:r>
                        <a:rPr lang="ru-RU" sz="1100" dirty="0" err="1" smtClean="0"/>
                        <a:t>графо-моторных</a:t>
                      </a:r>
                      <a:r>
                        <a:rPr lang="ru-RU" sz="1100" dirty="0" smtClean="0"/>
                        <a:t> навыков рабочее место ребенка оборудуется компьютером (планшетом) и работу ребенка на уроке сопровождает </a:t>
                      </a:r>
                      <a:r>
                        <a:rPr lang="ru-RU" sz="1100" dirty="0" err="1" smtClean="0"/>
                        <a:t>тьютор</a:t>
                      </a:r>
                      <a:endParaRPr lang="ru-RU" sz="1100" dirty="0" smtClean="0"/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sz="1200" dirty="0" smtClean="0"/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Легкая умственная отсталость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(Разработка СИПР при необходимости)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Умеренная, тяжелая и глубокая умственная отсталость, тяжелые и множественные нарушения развития.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357290"/>
          </a:xfrm>
        </p:spPr>
        <p:txBody>
          <a:bodyPr>
            <a:noAutofit/>
          </a:bodyPr>
          <a:lstStyle/>
          <a:p>
            <a:r>
              <a:rPr lang="ru-RU" sz="2000" b="0" dirty="0" smtClean="0">
                <a:solidFill>
                  <a:schemeClr val="tx1"/>
                </a:solidFill>
                <a:effectLst/>
              </a:rPr>
              <a:t>Адаптированная основная общеобразовательная программа для обучающихся с НОДА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/>
              <a:t>Закономерности психического развития обучающихся с ЗПР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38" y="1447800"/>
            <a:ext cx="8043862" cy="4981575"/>
          </a:xfrm>
        </p:spPr>
        <p:txBody>
          <a:bodyPr rtlCol="0">
            <a:normAutofit fontScale="70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запаздывание развития основных психофизических функций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наличие частичного (парциального) недоразвития интеллектуальных функций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учебная деятельность отличается </a:t>
            </a:r>
            <a:r>
              <a:rPr lang="ru-RU" sz="2400" dirty="0" err="1" smtClean="0"/>
              <a:t>ослабленностью</a:t>
            </a:r>
            <a:r>
              <a:rPr lang="ru-RU" sz="2400" dirty="0" smtClean="0"/>
              <a:t> регуляции деятельности во всех звеньях процесса учения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трудности в восприятии учебного материала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снижение внимания замедляет скорость восприятия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характерны черты психического и психофизического инфантилизма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незрелость эмоционально-волевой сферы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преобладание игровых мотивов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низкий уровень активности во всех сферах психической деятельности; 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ограниченный запас общих сведений и представлений об окружающем мире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ограниченность словарного запаса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отставание в развитие всех форм мышления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недостаточная продуктивность произвольной памяти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4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5714993"/>
            <a:ext cx="1928826" cy="1143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2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ООП обучающихся с ЗПР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1285875"/>
            <a:ext cx="8286750" cy="5357813"/>
          </a:xfrm>
        </p:spPr>
        <p:txBody>
          <a:bodyPr rtlCol="0">
            <a:normAutofit fontScale="77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побуждении к познавательной активности;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расширении кругозора, формирование представлений об окружающем мире;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формировании общеинтеллектуальных умений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совершенствовании предпосылок интеллектуальной деятельности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развитии личностной сферы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развитии и отработке средств коммуникации, приемов конструктивного общения и взаимодействия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усилении регулирующей функции слова, формировании способности к речевому обобщению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сохранении, укреплении соматического и психического здоровья, в поддержании работоспособности, предупреждении истощаемости, психофизических перегрузок, эмоциональных срывов </a:t>
            </a:r>
          </a:p>
        </p:txBody>
      </p:sp>
      <p:pic>
        <p:nvPicPr>
          <p:cNvPr id="4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5714993"/>
            <a:ext cx="1928826" cy="1143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1643051"/>
          <a:ext cx="7072362" cy="4071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572"/>
                <a:gridCol w="3644790"/>
              </a:tblGrid>
              <a:tr h="1006948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задержкой психического развития (вариант 7.1)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задержкой психического развития (вариант 7.2)</a:t>
                      </a:r>
                      <a:endParaRPr lang="ru-RU" sz="1100" dirty="0"/>
                    </a:p>
                  </a:txBody>
                  <a:tcPr/>
                </a:tc>
              </a:tr>
              <a:tr h="104767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1-4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 </a:t>
                      </a:r>
                    </a:p>
                    <a:p>
                      <a:pPr algn="ctr">
                        <a:buNone/>
                      </a:pP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Первый дополнительный класс + 1-4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2017341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Более легкая  задержка психического развития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Важное условие  - устойчивость форм адаптивного поведения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Более выраженная  задержка психического развития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14290"/>
            <a:ext cx="8158162" cy="121444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effectLst/>
              </a:rPr>
              <a:t>Адаптированная основная общеобразовательная программа для обучающихся с задержкой психического развития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/>
              <a:t>Специфические особенности развития обучающихся с РАС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500" y="1447800"/>
            <a:ext cx="8115300" cy="4910158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трудности обучения в частности и формирования произвольного и целенаправленного поведения в целом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нарушения сна и приема пищи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нарушения взаимодействия с близкими взрослыми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нарушения активности, высокая вероятность появления </a:t>
            </a:r>
            <a:r>
              <a:rPr lang="ru-RU" dirty="0" err="1" smtClean="0"/>
              <a:t>дезадаптивного</a:t>
            </a:r>
            <a:r>
              <a:rPr lang="ru-RU" dirty="0" smtClean="0"/>
              <a:t> поведения.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высокая вариабельность в развитии социальной, речевой, познавательной сферы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dirty="0" smtClean="0"/>
              <a:t>трудности социального взаимодействия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dirty="0" smtClean="0"/>
              <a:t>стойкие трудности с пониманием и с использованием невербальных средств общения</a:t>
            </a:r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Font typeface="Wingdings 2"/>
              <a:buChar char=""/>
              <a:defRPr/>
            </a:pPr>
            <a:r>
              <a:rPr lang="ru-RU" dirty="0" smtClean="0"/>
              <a:t>наличие болезненной </a:t>
            </a:r>
            <a:r>
              <a:rPr lang="ru-RU" smtClean="0"/>
              <a:t>гиперстезии</a:t>
            </a:r>
            <a:endParaRPr lang="ru-RU" dirty="0" smtClean="0"/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Font typeface="Wingdings 2"/>
              <a:buChar char=""/>
              <a:defRPr/>
            </a:pPr>
            <a:r>
              <a:rPr lang="ru-RU" dirty="0" smtClean="0"/>
              <a:t>наличие </a:t>
            </a:r>
            <a:r>
              <a:rPr lang="ru-RU" dirty="0" err="1" smtClean="0"/>
              <a:t>аутостимуляций</a:t>
            </a:r>
            <a:r>
              <a:rPr lang="ru-RU" dirty="0" smtClean="0"/>
              <a:t> как способ «уйти» от дискомфорта</a:t>
            </a:r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Font typeface="Wingdings 2"/>
              <a:buChar char=""/>
              <a:defRPr/>
            </a:pPr>
            <a:r>
              <a:rPr lang="ru-RU" dirty="0" smtClean="0"/>
              <a:t>недостаточность сенсорной интеграции, фрагментарность представлений о собственном теле</a:t>
            </a:r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Font typeface="Wingdings 2"/>
              <a:buChar char=""/>
              <a:defRPr/>
            </a:pPr>
            <a:r>
              <a:rPr lang="ru-RU" dirty="0" err="1" smtClean="0"/>
              <a:t>асинхрония</a:t>
            </a:r>
            <a:r>
              <a:rPr lang="ru-RU" dirty="0" smtClean="0"/>
              <a:t> в психическом развитии</a:t>
            </a:r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Font typeface="Wingdings 2"/>
              <a:buChar char=""/>
              <a:defRPr/>
            </a:pPr>
            <a:r>
              <a:rPr lang="ru-RU" dirty="0" smtClean="0"/>
              <a:t>трудности понимания художественных текстов, понимания сюжетных линий рассказа</a:t>
            </a:r>
            <a:endParaRPr lang="ru-RU" dirty="0"/>
          </a:p>
        </p:txBody>
      </p:sp>
      <p:pic>
        <p:nvPicPr>
          <p:cNvPr id="4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714993"/>
            <a:ext cx="1928826" cy="11430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87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/>
              <a:t>ООП обучающихся с РАС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1143000"/>
            <a:ext cx="8358187" cy="5500688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8000" dirty="0" smtClean="0"/>
              <a:t>потребность в индивидуализированной «подготовке» к школьному обучению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8000" dirty="0" smtClean="0"/>
              <a:t>в специальной работе по установлению и развитию эмоционального контакта с ребенком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8000" dirty="0" smtClean="0"/>
              <a:t>в создании условий обучения, обеспечивающих сенсорный и эмоциональный комфорт ребенка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8000" dirty="0" smtClean="0"/>
              <a:t>в четкой и упорядоченной временно-пространственной структуре образовательной среды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8000" dirty="0" smtClean="0"/>
              <a:t> в дозировании введения в его жизнь новизны и трудностей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8000" dirty="0" smtClean="0"/>
              <a:t>в специальной отработке форм адекватного учебного поведения, навыков коммуникации и взаимодействия с учителем</a:t>
            </a:r>
          </a:p>
          <a:p>
            <a:pPr marL="274320" indent="-27432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8000" dirty="0" smtClean="0"/>
              <a:t> в постоянной помощи ребенку на уроке в осмыслении усваиваемых знаний и умений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72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6400" dirty="0"/>
          </a:p>
        </p:txBody>
      </p:sp>
      <p:pic>
        <p:nvPicPr>
          <p:cNvPr id="4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74" y="5714993"/>
            <a:ext cx="1928826" cy="11430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412365"/>
          <a:ext cx="8643998" cy="4729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598"/>
                <a:gridCol w="2131605"/>
                <a:gridCol w="2278613"/>
                <a:gridCol w="2249182"/>
              </a:tblGrid>
              <a:tr h="1291776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расстройствами 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аутистического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 спектра (вариант 8.1)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расстройствами 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аутистического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 спектра (вариант 8.2)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расстройствами 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аутистического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 спектра (вариант 8.3)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для обучающихся с расстройствами 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аутистического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 спектра (вариант 8.4)</a:t>
                      </a:r>
                      <a:endParaRPr lang="ru-RU" sz="1100" dirty="0"/>
                    </a:p>
                  </a:txBody>
                  <a:tcPr/>
                </a:tc>
              </a:tr>
              <a:tr h="1481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Инклюзия (1-4 </a:t>
                      </a:r>
                      <a:r>
                        <a:rPr lang="ru-RU" sz="1100" dirty="0" err="1" smtClean="0"/>
                        <a:t>кл</a:t>
                      </a:r>
                      <a:r>
                        <a:rPr lang="ru-RU" sz="1100" dirty="0" smtClean="0"/>
                        <a:t>.)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100" dirty="0" smtClean="0"/>
                        <a:t>1-5 </a:t>
                      </a:r>
                      <a:r>
                        <a:rPr lang="ru-RU" sz="1100" dirty="0" err="1" smtClean="0"/>
                        <a:t>кл</a:t>
                      </a:r>
                      <a:r>
                        <a:rPr lang="ru-RU" sz="1100" dirty="0" smtClean="0"/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(для детей, получивших дошкольное образование)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100" dirty="0" smtClean="0"/>
                        <a:t>1-6 </a:t>
                      </a:r>
                      <a:r>
                        <a:rPr lang="ru-RU" sz="1100" dirty="0" err="1" smtClean="0"/>
                        <a:t>кл</a:t>
                      </a:r>
                      <a:r>
                        <a:rPr lang="ru-RU" sz="1100" dirty="0" smtClean="0"/>
                        <a:t>.  </a:t>
                      </a:r>
                    </a:p>
                    <a:p>
                      <a:pPr algn="ctr">
                        <a:buNone/>
                      </a:pPr>
                      <a:r>
                        <a:rPr lang="ru-RU" sz="1100" dirty="0" smtClean="0"/>
                        <a:t>Разрабатывается СИПР при необходимости и составляется индивидуальный учебный план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1-6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Разрабатывается СИПР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18153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Норма + имеют положительный опыт общения со сверстниками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Задержка психического развития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Легкая умственная отсталость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Умеренная, тяжелая и глубокая умственная отсталость, тяжелые и множественные нарушения развития.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 smtClean="0">
                <a:solidFill>
                  <a:schemeClr val="tx1"/>
                </a:solidFill>
                <a:effectLst/>
              </a:rPr>
              <a:t>Адаптированная основная общеобразовательная программа для обучающихся с расстройствами </a:t>
            </a:r>
            <a:r>
              <a:rPr lang="ru-RU" sz="2400" b="0" dirty="0" err="1" smtClean="0">
                <a:solidFill>
                  <a:schemeClr val="tx1"/>
                </a:solidFill>
                <a:effectLst/>
              </a:rPr>
              <a:t>аутистического</a:t>
            </a:r>
            <a:r>
              <a:rPr lang="ru-RU" sz="2400" b="0" dirty="0" smtClean="0">
                <a:solidFill>
                  <a:schemeClr val="tx1"/>
                </a:solidFill>
                <a:effectLst/>
              </a:rPr>
              <a:t> спектра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664" y="1481138"/>
            <a:ext cx="8042672" cy="4525962"/>
          </a:xfr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Как бы мы ни справились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000108"/>
            <a:ext cx="61436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400" b="1" smtClean="0"/>
              <a:t>– </a:t>
            </a:r>
            <a:r>
              <a:rPr lang="ru-RU" sz="4400" b="1" dirty="0" smtClean="0"/>
              <a:t>мы справились лучше всех!</a:t>
            </a:r>
          </a:p>
          <a:p>
            <a:pPr algn="r"/>
            <a:endParaRPr lang="ru-RU" sz="4400" b="1" dirty="0" smtClean="0"/>
          </a:p>
          <a:p>
            <a:pPr algn="r"/>
            <a:r>
              <a:rPr lang="ru-RU" sz="4400" b="1" dirty="0" smtClean="0"/>
              <a:t>Потому что до нас этого никто не делал…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Общие закономерности психического развития лиц с ОВЗ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500174"/>
            <a:ext cx="78581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меньшая скорость приема и переработки сенсорной информации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повышенная утомляемость, высокая истощаемость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 недостатки развития произвольности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замедленный темп психического развития в целом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недостатки словесного </a:t>
            </a:r>
            <a:r>
              <a:rPr lang="ru-RU" dirty="0" err="1" smtClean="0"/>
              <a:t>опосредования</a:t>
            </a:r>
            <a:endParaRPr lang="ru-RU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трудности взаимодействия с окружающей средой,  с окружающими людьми</a:t>
            </a:r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274320" indent="-274320">
              <a:spcBef>
                <a:spcPts val="58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нарушения развития личности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унок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Особые образовательные потребности </a:t>
            </a:r>
            <a:b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лиц с ОВЗ  (ООП)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714488"/>
            <a:ext cx="6715172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потребности, обусловленные особенностями 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развития обучающихся, которые существенно 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затрудняют (или делают невозможным) усвоение 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основной образовательной программы  без 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создания специальных образовательных  условий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Закономерности развития детей с умственной отсталостью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sz="quarter" idx="1"/>
          </p:nvPr>
        </p:nvSpPr>
        <p:spPr>
          <a:xfrm>
            <a:off x="571500" y="1447800"/>
            <a:ext cx="8115300" cy="4981575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нарушение высших психических функций и, как следствие, нарушение социальной адаптации в обществе.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отставание в физическом развитии 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dirty="0" smtClean="0"/>
              <a:t>качественные особенности внимания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dirty="0" smtClean="0"/>
              <a:t>нарушение всех видов восприятия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dirty="0" smtClean="0"/>
              <a:t>выраженные трудности произвольного и непроизвольного запоминания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dirty="0" smtClean="0"/>
              <a:t>недоразвитие речи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dirty="0" smtClean="0"/>
              <a:t>недоразвитие мыслительной деятельности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dirty="0" smtClean="0"/>
              <a:t> эмоциональная сфера характеризуется незрелостью и недоразвитием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dirty="0" smtClean="0"/>
              <a:t>нарушение волевых процессов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ООП обучающихся с умственной отсталостью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500" y="1447800"/>
            <a:ext cx="8115300" cy="498157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доступность содержания учебного материала. Содержание обучения должно быть адаптировано с учетом их возможностей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специфические методы и приемы, облегчающие усвоение учебного материала. Например, метод маленьких порций 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развитие мотивации к учению и познавательных интересов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формирование социальной компетентности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коррекция и развитие психических процессов, речи, мелкой и крупной моторики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формирование учебных умений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необходимость в постоянном контроле и конкретной помощи со стороны взрослого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охранительный режим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7758138" cy="4419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9929"/>
                <a:gridCol w="3998209"/>
              </a:tblGrid>
              <a:tr h="94773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обучающихся с умственной отсталостью (вариант 1)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Адаптированная основная общеобразовательная программа обучающихся с умственной отсталостью (вариант 2)</a:t>
                      </a:r>
                      <a:endParaRPr lang="ru-RU" sz="1200" dirty="0"/>
                    </a:p>
                  </a:txBody>
                  <a:tcPr/>
                </a:tc>
              </a:tr>
              <a:tr h="209173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200" dirty="0" smtClean="0"/>
                        <a:t>I</a:t>
                      </a:r>
                      <a:r>
                        <a:rPr lang="ru-RU" sz="1200" dirty="0" smtClean="0"/>
                        <a:t> этап – (первый дополнительный) 1-4 </a:t>
                      </a:r>
                      <a:r>
                        <a:rPr lang="ru-RU" sz="1200" dirty="0" err="1" smtClean="0"/>
                        <a:t>кл</a:t>
                      </a:r>
                      <a:endParaRPr lang="ru-RU" sz="1200" dirty="0" smtClean="0"/>
                    </a:p>
                    <a:p>
                      <a:pPr algn="ctr">
                        <a:buNone/>
                      </a:pPr>
                      <a:r>
                        <a:rPr lang="en-US" sz="1200" dirty="0" smtClean="0"/>
                        <a:t>II</a:t>
                      </a:r>
                      <a:r>
                        <a:rPr lang="ru-RU" sz="1200" dirty="0" smtClean="0"/>
                        <a:t> этап – 5-9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pPr algn="ctr">
                        <a:buNone/>
                      </a:pPr>
                      <a:r>
                        <a:rPr lang="en-US" sz="1200" dirty="0" smtClean="0"/>
                        <a:t>III </a:t>
                      </a:r>
                      <a:r>
                        <a:rPr lang="en-US" sz="1200" dirty="0" err="1" smtClean="0"/>
                        <a:t>этап</a:t>
                      </a:r>
                      <a:r>
                        <a:rPr lang="en-US" sz="1200" dirty="0" smtClean="0"/>
                        <a:t> – 10-</a:t>
                      </a:r>
                      <a:r>
                        <a:rPr lang="ru-RU" sz="1200" dirty="0" smtClean="0"/>
                        <a:t>12 </a:t>
                      </a:r>
                      <a:r>
                        <a:rPr lang="ru-RU" sz="1200" dirty="0" err="1" smtClean="0"/>
                        <a:t>кл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.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Разрабатывается СИПР</a:t>
                      </a:r>
                    </a:p>
                    <a:p>
                      <a:pPr algn="ctr">
                        <a:buNone/>
                      </a:pPr>
                      <a:r>
                        <a:rPr lang="en-US" sz="1200" dirty="0" smtClean="0"/>
                        <a:t>I</a:t>
                      </a:r>
                      <a:r>
                        <a:rPr lang="ru-RU" sz="1200" dirty="0" smtClean="0"/>
                        <a:t> этап – (первый дополнительный) 1-4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pPr algn="ctr">
                        <a:buNone/>
                      </a:pPr>
                      <a:r>
                        <a:rPr lang="en-US" sz="1200" dirty="0" smtClean="0"/>
                        <a:t>II</a:t>
                      </a:r>
                      <a:r>
                        <a:rPr lang="ru-RU" sz="1200" dirty="0" smtClean="0"/>
                        <a:t> этап – 5-9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pPr algn="ctr">
                        <a:buNone/>
                      </a:pPr>
                      <a:r>
                        <a:rPr lang="en-US" sz="1200" dirty="0" smtClean="0"/>
                        <a:t>III</a:t>
                      </a:r>
                      <a:r>
                        <a:rPr lang="ru-RU" sz="1200" dirty="0" smtClean="0"/>
                        <a:t> этап – 10-12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1380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Легкая умственная отсталость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 smtClean="0"/>
                        <a:t>Умеренная, тяжелая и глубокая умственная отсталость, тяжелые и множественные нарушения развития.</a:t>
                      </a:r>
                    </a:p>
                    <a:p>
                      <a:pPr algn="ctr">
                        <a:buNone/>
                      </a:pPr>
                      <a:r>
                        <a:rPr lang="ru-RU" sz="1200" dirty="0" smtClean="0"/>
                        <a:t>Основанием для перевода обучающегося из класса в класс является его возраст.</a:t>
                      </a:r>
                    </a:p>
                    <a:p>
                      <a:pPr algn="ctr">
                        <a:buNone/>
                      </a:pP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 smtClean="0">
                <a:solidFill>
                  <a:schemeClr val="tx1"/>
                </a:solidFill>
                <a:effectLst/>
              </a:rPr>
              <a:t>Адаптированная основная общеобразовательная программа обучающихся с умственной отсталостью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>
              <a:spcBef>
                <a:spcPts val="580"/>
              </a:spcBef>
              <a:defRPr/>
            </a:pPr>
            <a:r>
              <a:rPr lang="ru-RU" dirty="0" smtClean="0"/>
              <a:t> специфические особенности речевого развития</a:t>
            </a:r>
          </a:p>
          <a:p>
            <a:pPr lvl="0"/>
            <a:r>
              <a:rPr lang="ru-RU" dirty="0" smtClean="0"/>
              <a:t>сниженный объем внимания, низкий темп переключения, меньшая устойчивость, затруднения в его распределении</a:t>
            </a:r>
          </a:p>
          <a:p>
            <a:pPr lvl="0"/>
            <a:r>
              <a:rPr lang="ru-RU" dirty="0" smtClean="0"/>
              <a:t>преобладание образной памяти над словесной, преобладание механического запоминания над осмысленным </a:t>
            </a:r>
          </a:p>
          <a:p>
            <a:pPr lvl="0"/>
            <a:r>
              <a:rPr lang="ru-RU" dirty="0" smtClean="0"/>
              <a:t>превалирование наглядных форм мышления над понятийными</a:t>
            </a:r>
          </a:p>
          <a:p>
            <a:pPr lvl="0"/>
            <a:r>
              <a:rPr lang="ru-RU" dirty="0" smtClean="0"/>
              <a:t>непонимание и трудности дифференциации эмоциональных проявлений окружающих, </a:t>
            </a:r>
            <a:r>
              <a:rPr lang="ru-RU" dirty="0" err="1" smtClean="0"/>
              <a:t>обедненность</a:t>
            </a:r>
            <a:r>
              <a:rPr lang="ru-RU" dirty="0" smtClean="0"/>
              <a:t> эмоциональных проявлений</a:t>
            </a:r>
          </a:p>
          <a:p>
            <a:pPr lvl="0"/>
            <a:r>
              <a:rPr lang="ru-RU" dirty="0" smtClean="0"/>
              <a:t>наличие комплекса негативных состояний</a:t>
            </a:r>
          </a:p>
          <a:p>
            <a:pPr lvl="0"/>
            <a:r>
              <a:rPr lang="ru-RU" dirty="0" smtClean="0"/>
              <a:t>приоритетное общение с учителем и ограничение взаимодействия с одноклассниками. </a:t>
            </a:r>
          </a:p>
          <a:p>
            <a:pPr marL="274320" indent="-274320">
              <a:spcBef>
                <a:spcPts val="580"/>
              </a:spcBef>
              <a:defRPr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Специфические особенности детей с нарушениями слуха</a:t>
            </a:r>
            <a:endParaRPr lang="ru-RU" sz="2800" dirty="0"/>
          </a:p>
        </p:txBody>
      </p:sp>
      <p:pic>
        <p:nvPicPr>
          <p:cNvPr id="4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 l="64450" r="3440"/>
          <a:stretch>
            <a:fillRect/>
          </a:stretch>
        </p:blipFill>
        <p:spPr bwMode="auto">
          <a:xfrm rot="20527947">
            <a:off x="7500958" y="5000636"/>
            <a:ext cx="1428760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smtClean="0"/>
              <a:t>ООП детей с нарушениями слуха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потребность в обучении </a:t>
            </a:r>
            <a:r>
              <a:rPr lang="ru-RU" dirty="0" err="1" smtClean="0"/>
              <a:t>слухо-зрительному</a:t>
            </a:r>
            <a:r>
              <a:rPr lang="ru-RU" dirty="0" smtClean="0"/>
              <a:t> восприятию речи, в использовании различных видов коммуникации 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потребность в развитии и использовании слухового восприятия в различных коммуникативных ситуациях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потребность в развитии всех сторон и видов словесной речи (устная, письменная)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потребность формирования социальной компетенции</a:t>
            </a:r>
          </a:p>
        </p:txBody>
      </p:sp>
      <p:pic>
        <p:nvPicPr>
          <p:cNvPr id="4" name="Picture 2" descr="http://dev.tstep.ru/wp-content/uploads/2014/02/IN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5714993"/>
            <a:ext cx="1928826" cy="1143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2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0070C0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351</TotalTime>
  <Words>2245</Words>
  <Application>Microsoft Office PowerPoint</Application>
  <PresentationFormat>Экран (4:3)</PresentationFormat>
  <Paragraphs>330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Открытая</vt:lpstr>
      <vt:lpstr>Слайд 1</vt:lpstr>
      <vt:lpstr>Общие закономерности развития детей при нормальном и нарушенном развитием</vt:lpstr>
      <vt:lpstr>Общие закономерности психического развития лиц с ОВЗ</vt:lpstr>
      <vt:lpstr>Особые образовательные потребности  лиц с ОВЗ  (ООП)</vt:lpstr>
      <vt:lpstr>Закономерности развития детей с умственной отсталостью</vt:lpstr>
      <vt:lpstr>ООП обучающихся с умственной отсталостью</vt:lpstr>
      <vt:lpstr>Адаптированная основная общеобразовательная программа обучающихся с умственной отсталостью</vt:lpstr>
      <vt:lpstr>Специфические особенности детей с нарушениями слуха</vt:lpstr>
      <vt:lpstr>ООП детей с нарушениями слуха</vt:lpstr>
      <vt:lpstr>Адаптированная основная общеобразовательная программа для глухих обучающихся </vt:lpstr>
      <vt:lpstr>Адаптированная основная общеобразовательная программа для слабослышащих и позднооглохших обучающихся</vt:lpstr>
      <vt:lpstr>Специфические особенности детей с нарушениями зрения</vt:lpstr>
      <vt:lpstr>ООП обучающихся с нарушениями зрения</vt:lpstr>
      <vt:lpstr>Адаптированная основная общеобразовательная программа для слепых обучающихся </vt:lpstr>
      <vt:lpstr>Адаптированная основная общеобразовательная программа для слабовидящих обучающихся </vt:lpstr>
      <vt:lpstr>Специфические особенности развития обучающихся с ТНР</vt:lpstr>
      <vt:lpstr>ООП обучающихся с ТНР</vt:lpstr>
      <vt:lpstr>Адаптированная основная общеобразовательная программа для обучающихся с тяжелыми нарушениями речи</vt:lpstr>
      <vt:lpstr>Закономерности развития детей с НОДА</vt:lpstr>
      <vt:lpstr>ООП обучающихся с НОДА</vt:lpstr>
      <vt:lpstr>Адаптированная основная общеобразовательная программа для обучающихся с НОДА </vt:lpstr>
      <vt:lpstr>Закономерности психического развития обучающихся с ЗПР</vt:lpstr>
      <vt:lpstr>ООП обучающихся с ЗПР</vt:lpstr>
      <vt:lpstr>Адаптированная основная общеобразовательная программа для обучающихся с задержкой психического развития </vt:lpstr>
      <vt:lpstr>Специфические особенности развития обучающихся с РАС</vt:lpstr>
      <vt:lpstr>ООП обучающихся с РАС</vt:lpstr>
      <vt:lpstr>Адаптированная основная общеобразовательная программа для обучающихся с расстройствами аутистического спектра</vt:lpstr>
      <vt:lpstr>Как бы мы ни справились</vt:lpstr>
    </vt:vector>
  </TitlesOfParts>
  <Company>МОУ МСОШ №1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Усольцева Елена Викторовна</dc:creator>
  <cp:lastModifiedBy>Аll</cp:lastModifiedBy>
  <cp:revision>55</cp:revision>
  <dcterms:created xsi:type="dcterms:W3CDTF">2016-03-30T08:51:33Z</dcterms:created>
  <dcterms:modified xsi:type="dcterms:W3CDTF">2024-10-22T15:57:07Z</dcterms:modified>
</cp:coreProperties>
</file>